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5"/>
  </p:notesMasterIdLst>
  <p:handoutMasterIdLst>
    <p:handoutMasterId r:id="rId46"/>
  </p:handoutMasterIdLst>
  <p:sldIdLst>
    <p:sldId id="294" r:id="rId3"/>
    <p:sldId id="257" r:id="rId4"/>
    <p:sldId id="258" r:id="rId5"/>
    <p:sldId id="285" r:id="rId6"/>
    <p:sldId id="348" r:id="rId7"/>
    <p:sldId id="328" r:id="rId8"/>
    <p:sldId id="329" r:id="rId9"/>
    <p:sldId id="349" r:id="rId10"/>
    <p:sldId id="289" r:id="rId11"/>
    <p:sldId id="290" r:id="rId12"/>
    <p:sldId id="291" r:id="rId13"/>
    <p:sldId id="368" r:id="rId14"/>
    <p:sldId id="367" r:id="rId15"/>
    <p:sldId id="370" r:id="rId16"/>
    <p:sldId id="327" r:id="rId17"/>
    <p:sldId id="374" r:id="rId18"/>
    <p:sldId id="373" r:id="rId19"/>
    <p:sldId id="371" r:id="rId20"/>
    <p:sldId id="375" r:id="rId21"/>
    <p:sldId id="378" r:id="rId22"/>
    <p:sldId id="310" r:id="rId23"/>
    <p:sldId id="377" r:id="rId24"/>
    <p:sldId id="356" r:id="rId25"/>
    <p:sldId id="369" r:id="rId26"/>
    <p:sldId id="330" r:id="rId27"/>
    <p:sldId id="385" r:id="rId28"/>
    <p:sldId id="386" r:id="rId29"/>
    <p:sldId id="387" r:id="rId30"/>
    <p:sldId id="388" r:id="rId31"/>
    <p:sldId id="391" r:id="rId32"/>
    <p:sldId id="379" r:id="rId33"/>
    <p:sldId id="380" r:id="rId34"/>
    <p:sldId id="376" r:id="rId35"/>
    <p:sldId id="381" r:id="rId36"/>
    <p:sldId id="382" r:id="rId37"/>
    <p:sldId id="383" r:id="rId38"/>
    <p:sldId id="384" r:id="rId39"/>
    <p:sldId id="390" r:id="rId40"/>
    <p:sldId id="392" r:id="rId41"/>
    <p:sldId id="395" r:id="rId42"/>
    <p:sldId id="393" r:id="rId43"/>
    <p:sldId id="394" r:id="rId4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398138-A410-45F6-95BA-14DFA69EEDF5}" v="32" dt="2021-06-17T01:11:30.835"/>
    <p1510:client id="{50A7E32F-788A-4203-94EC-65894153DAFE}" v="1990" dt="2021-06-16T20:15:36.623"/>
    <p1510:client id="{5A61BE79-81E9-4DFC-9AFF-49D1D0AB2DF3}" v="205" dt="2021-06-16T20:52:58.257"/>
    <p1510:client id="{8B082AA1-D897-4ACD-B284-4D8B8A10DD54}" v="335" dt="2021-06-24T02:10:21.381"/>
    <p1510:client id="{FD1C3039-2A3E-4EE4-8700-BF739D45F5D1}" v="22" dt="2021-06-23T22:06:14.6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5"/>
    <p:restoredTop sz="94632"/>
  </p:normalViewPr>
  <p:slideViewPr>
    <p:cSldViewPr snapToGrid="0">
      <p:cViewPr varScale="1">
        <p:scale>
          <a:sx n="105" d="100"/>
          <a:sy n="105" d="100"/>
        </p:scale>
        <p:origin x="1020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03D50B-85DA-4AF7-B354-85BD417F61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320A-C779-4E87-84BF-0586B2B54F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832243C-1C54-4EC6-AD19-2F354718760B}" type="datetimeFigureOut">
              <a:rPr lang="en-US" altLang="en-US"/>
              <a:pPr>
                <a:defRPr/>
              </a:pPr>
              <a:t>10-Aug-22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97AD2-73D6-4456-A1AE-7DFC98934F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C9EBE-CE32-4D09-B38F-9165BFC163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B2D0288-637B-48AD-B814-F4B5AFFBD7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D376E9-233D-4D7B-93B5-A92AD456DE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85A4F-55D2-44A6-B6F2-7D9C0A1A643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3F68448-185D-4A55-BE50-344854B310B5}" type="datetimeFigureOut">
              <a:rPr lang="en-US" altLang="en-US"/>
              <a:pPr>
                <a:defRPr/>
              </a:pPr>
              <a:t>10-Aug-22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FC79C3C-4AA4-42AC-9B39-A598F49C30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B9DA80A-BE3F-4239-8EE5-4E3003AC7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26DB2-F0B8-4D01-B3B1-D4CAAC968A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67988-AC31-4369-8DFE-0E01D3F505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8355853-DD4F-4877-95DE-1684548B12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>
            <a:extLst>
              <a:ext uri="{FF2B5EF4-FFF2-40B4-BE49-F238E27FC236}">
                <a16:creationId xmlns:a16="http://schemas.microsoft.com/office/drawing/2014/main" id="{5C1EDC44-BBD2-42DC-8103-E084693B01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Notes Placeholder 2">
            <a:extLst>
              <a:ext uri="{FF2B5EF4-FFF2-40B4-BE49-F238E27FC236}">
                <a16:creationId xmlns:a16="http://schemas.microsoft.com/office/drawing/2014/main" id="{153E3000-BFDF-4313-9AB1-7488E1AAACA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1.001</a:t>
            </a:r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CE837CCA-DEE3-4ED9-979A-70AD780F5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69FB762-2E38-49D2-A620-344A37CE075D}" type="slidenum">
              <a:rPr lang="en-US" altLang="en-US" sz="1200" smtClean="0"/>
              <a:pPr/>
              <a:t>1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E484C83-1502-4726-BE60-8FE222467C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D6E4D7A-3E22-4415-A935-3D11CE2582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E51C1C-953D-49B1-8F76-28BF0DCB73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5B6252-8DE9-463B-B129-20FA6CE9B2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0861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D3AA664-39CB-46AC-B929-C31E4F9924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34A598A-179F-43C7-A8CC-C38E17B212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A49F692-AC6F-4D90-AB73-88E6A0FA90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A54679-572A-4DB2-8AFF-730F36217A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2008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77000" y="0"/>
            <a:ext cx="1981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0"/>
            <a:ext cx="57912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B1BD80D-47E6-4672-92BE-2F6EBD4A5A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E544FE0-0136-40E4-A151-E9D0BA1658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D013A6E-D0D9-421B-90B7-1BA48F4347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F647CF-B53E-43D6-A951-0A2806807D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7446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C95822-1543-45DD-9795-14F2AF8BED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B0EC17F-076F-4DF0-A1A8-47723FDA23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880478-1863-4080-949F-66001584CA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51446-4C51-4D35-903A-63D0F55ECD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8533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A538894-678B-42EA-8D0F-B146BCD546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CE01269-AF02-4D87-B17D-CD74AE6E2E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DE18B7-4439-4F56-9CAC-12799CEA0D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70204F-9E03-43A8-B1BE-14B1B4ECD0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9945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BC10A48-12E9-451A-ADD2-6CFD2BD3D8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2849A34-932E-41D5-A275-34D95B481F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488445A-7D94-4E23-917F-B447C61821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653A57-05A3-41D2-BF6F-CFE9B847F7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9866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90600"/>
            <a:ext cx="38100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38100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1AA80D-1354-4DC7-B0E1-52F6961D4E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F1FCE9-D7A3-4C6B-9C82-623F643425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AD0543-84F8-49D3-8025-38B47FFD30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40A2D1-8159-4F41-8E7B-691CD2E5B0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4853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98C2710-1FEC-44A9-A1D8-BCA8935825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3BA1EDE-5DB7-4A76-BA8A-24DA7237D4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20CE922-CEEB-438E-B42D-A68C1B2EEB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E9069F-7D18-47CE-B987-AB95DD4214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699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672F75C-8B1C-4208-904C-503754BB39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BAFDC63-B64C-4796-B4FF-16DB16B608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840C047-F8AC-46BB-8CAB-2CC0ECE9E4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6CB714-DD73-462A-90E9-8487A9D763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6021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381F9B0-D385-4602-88C0-2E33A3F85E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7BFC1E3-AE58-4F20-A21D-1FEFC87184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4EBC85B-8AB0-46AC-96B0-171E0CCA5D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4CCE4-4BE1-425E-921C-72786706C9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7634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68D8E4-A745-4698-843C-A8EB7798FE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92AF86-018F-4AF5-86B2-063D72462A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DA1617-3EE7-4608-81E2-E99BFF5B0A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A6903E-7D1C-4F09-B24D-00CE159F68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057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CACC104-117D-46DF-A16C-EC2EA36C94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2319622-93AB-4453-B275-398C04ECDA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2D0FDA3-6F00-488C-8BB5-5A5A326BD2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A117EB-E95D-478F-BEAB-1621EF8BDD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5146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14D565-2A7E-4828-8E81-D9971D66AF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C9D21C-CA46-4992-ACA4-3D3FEC49CB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6A958B-4259-42C0-8BEA-52B17BC2CF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817DD-0434-4D0D-B8FC-84A2EF44FA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63508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7BF55D0-5B6D-4EC3-93C5-8226219C38C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D654DC8-94D4-4885-821F-F721CF4C8A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B165449-F052-4D31-AA59-593E7EEC02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AC6D53-D3C3-4E37-BFC1-B548E7E27E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1294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77000" y="0"/>
            <a:ext cx="1981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0"/>
            <a:ext cx="57912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3032E22-F176-4A34-A013-1B2BC749CE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2AF8F5-F874-4FE7-8B0C-59CE7BF5F0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48EC2B2-330C-4DC8-8756-1BC2909FE7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61C2C-C0A2-4E0B-8B4F-A0F59E10C5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0703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3C58BC6-E3B9-4D09-A77B-EB45D70755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1A4EAE2-BB39-42E4-9899-F34EE91830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0874AD9-179E-478B-B25F-ACC914D2D3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59DD3-13C7-48E2-99CE-25780428E4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4142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90600"/>
            <a:ext cx="38100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38100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22E576-F784-4532-B5F3-B9B3A8A940A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B1D320-E145-41F2-B89F-CEA1102CD7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8B634-DCC9-4A59-862F-B9BCFB65E0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DFA943-0A53-42FD-B87F-718E0B6679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7954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4F7F21E-2945-4B11-9170-EB527327BF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45C027A-0BEA-467D-943C-09C1A10753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D1ABC54-E130-41F6-A1A1-62AAE6210C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81B0CD-1A79-497D-AACA-410EBCDA49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6155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BA69E2E-7F6E-45B1-A261-A7E279EBC3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57A6292-17DE-4FAA-8B58-C07988D760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4E50B2B-7B92-4D1F-8C5D-8FD734D20B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3DD667-23ED-4F13-B912-C895FC44E6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126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2EC28B0-5416-412B-9549-4BC52B719A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7EC3C5B-D7CC-4340-B653-0270EBF051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F2937AA-5E4D-4B72-9F07-58839BFB81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EA3A2-071C-428E-A5B5-F61D36FE99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313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145A3-F987-43E4-83B8-6899935BB8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5CA4DE-9512-4C4D-9545-BA7B95CF47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EC3475-7F5A-433B-ADB1-E03E94A2DD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31170-91E2-40E6-ABFA-2F348BE8FA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670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D3C7A1-103B-4042-930C-F1FA02CEE7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31C378-22C2-4EC7-9A23-A123486AA9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2B1743-5722-4777-AE6B-420001A7A0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58CBE1-6BC1-4EBA-9FFE-A91C801E26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107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91972A88-79BA-4CAE-A2F1-BC1BA49480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90600"/>
            <a:ext cx="77724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36E5F44-A75C-4B5F-99A1-F012F0D4032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9A628CD-5AD2-494B-AD1F-6CE41BA82A3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6CFEA1C-C176-468B-B9D8-4D3365248CE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4204DE95-0C10-4704-AE8C-2A7A949AFC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Line 8">
            <a:extLst>
              <a:ext uri="{FF2B5EF4-FFF2-40B4-BE49-F238E27FC236}">
                <a16:creationId xmlns:a16="http://schemas.microsoft.com/office/drawing/2014/main" id="{0CF75AF0-02C5-44B1-8F78-8569C19DCAB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0" y="6172200"/>
            <a:ext cx="7924800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1" name="Rectangle 10">
            <a:extLst>
              <a:ext uri="{FF2B5EF4-FFF2-40B4-BE49-F238E27FC236}">
                <a16:creationId xmlns:a16="http://schemas.microsoft.com/office/drawing/2014/main" id="{1D04B994-C68F-417B-9962-FE0293BAC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0"/>
            <a:ext cx="7924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CSYE 6200</a:t>
            </a:r>
          </a:p>
        </p:txBody>
      </p:sp>
      <p:sp>
        <p:nvSpPr>
          <p:cNvPr id="1032" name="Line 11">
            <a:extLst>
              <a:ext uri="{FF2B5EF4-FFF2-40B4-BE49-F238E27FC236}">
                <a16:creationId xmlns:a16="http://schemas.microsoft.com/office/drawing/2014/main" id="{FD3BFB83-0C80-463B-83E5-8C5F365A781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3400" y="838200"/>
            <a:ext cx="7924800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ＭＳ Ｐゴシック" charset="0"/>
          <a:cs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ＭＳ Ｐゴシック" charset="0"/>
          <a:cs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ＭＳ Ｐゴシック" charset="0"/>
          <a:cs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ＭＳ Ｐゴシック" charset="0"/>
          <a:cs typeface="Times New Roman" panose="0202060305040502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Times New Roman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Times New Roman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Times New Roman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Times New Roman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28938BA1-087E-40E3-A5EC-7AE5903EFE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90600"/>
            <a:ext cx="77724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F8B4E9D-36EB-4088-BAB4-6AC9E4565BB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82B221B-6064-47AD-8C8B-6E8CDB98D63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49B5697-6EEA-4CCB-B859-5D8FB51D0CD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F1FAFB32-1B37-405F-BA0F-878BBD3324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Line 8">
            <a:extLst>
              <a:ext uri="{FF2B5EF4-FFF2-40B4-BE49-F238E27FC236}">
                <a16:creationId xmlns:a16="http://schemas.microsoft.com/office/drawing/2014/main" id="{E2F298ED-E9D2-4D52-90BF-CF40F7E7B58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0" y="6172200"/>
            <a:ext cx="7924800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1" name="Rectangle 10">
            <a:extLst>
              <a:ext uri="{FF2B5EF4-FFF2-40B4-BE49-F238E27FC236}">
                <a16:creationId xmlns:a16="http://schemas.microsoft.com/office/drawing/2014/main" id="{6B1327D1-4647-4FE4-BBF7-22CADD13F4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0"/>
            <a:ext cx="7924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CSYE 6200</a:t>
            </a:r>
          </a:p>
        </p:txBody>
      </p:sp>
      <p:sp>
        <p:nvSpPr>
          <p:cNvPr id="1032" name="Line 11">
            <a:extLst>
              <a:ext uri="{FF2B5EF4-FFF2-40B4-BE49-F238E27FC236}">
                <a16:creationId xmlns:a16="http://schemas.microsoft.com/office/drawing/2014/main" id="{E88070D8-0D31-473B-A6E7-3AB78276032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3400" y="838200"/>
            <a:ext cx="7924800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ＭＳ Ｐゴシック" charset="0"/>
          <a:cs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ＭＳ Ｐゴシック" charset="0"/>
          <a:cs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ＭＳ Ｐゴシック" charset="0"/>
          <a:cs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ＭＳ Ｐゴシック" charset="0"/>
          <a:cs typeface="Times New Roman" panose="0202060305040502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Times New Roman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Times New Roman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Times New Roman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Times New Roman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d.peters@neu.edu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e Placeholder 3">
            <a:extLst>
              <a:ext uri="{FF2B5EF4-FFF2-40B4-BE49-F238E27FC236}">
                <a16:creationId xmlns:a16="http://schemas.microsoft.com/office/drawing/2014/main" id="{90F1CAB2-9D09-47C7-B0F0-358D47DEDE3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9/7/2015</a:t>
            </a: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4794B9C0-F6B6-4A43-8D3F-3787D429948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/>
          <a:lstStyle/>
          <a:p>
            <a:pPr eaLnBrk="1" hangingPunct="1"/>
            <a:r>
              <a:rPr lang="en-US" altLang="en-US" sz="4000">
                <a:ea typeface="ＭＳ Ｐゴシック"/>
              </a:rPr>
              <a:t>CSYE 7374</a:t>
            </a:r>
            <a:endParaRPr lang="en-US" altLang="en-US" sz="4000">
              <a:ea typeface="ＭＳ Ｐゴシック" panose="020B0600070205080204" pitchFamily="34" charset="-128"/>
            </a:endParaRP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41751399-4252-4565-B9DE-D0DC04AFCE7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r>
              <a:rPr lang="en-US" altLang="en-US" sz="3200">
                <a:ea typeface="ＭＳ Ｐゴシック"/>
              </a:rPr>
              <a:t>Design Patterns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E47E40ED-76E0-4B5E-974A-FAC026C3448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UML Class Diagram</a:t>
            </a:r>
          </a:p>
        </p:txBody>
      </p:sp>
      <p:sp>
        <p:nvSpPr>
          <p:cNvPr id="32770" name="Date Placeholder 3">
            <a:extLst>
              <a:ext uri="{FF2B5EF4-FFF2-40B4-BE49-F238E27FC236}">
                <a16:creationId xmlns:a16="http://schemas.microsoft.com/office/drawing/2014/main" id="{AFEEF2DF-EFB7-4627-91C4-380FB98318A9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9/7/2015</a:t>
            </a:r>
          </a:p>
        </p:txBody>
      </p:sp>
      <p:grpSp>
        <p:nvGrpSpPr>
          <p:cNvPr id="32771" name="Group 2">
            <a:extLst>
              <a:ext uri="{FF2B5EF4-FFF2-40B4-BE49-F238E27FC236}">
                <a16:creationId xmlns:a16="http://schemas.microsoft.com/office/drawing/2014/main" id="{211BF668-3905-4B9D-ADDC-58A9E8AE6647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1752600"/>
            <a:ext cx="3657600" cy="2743200"/>
            <a:chOff x="2133600" y="1752600"/>
            <a:chExt cx="3657600" cy="2743200"/>
          </a:xfrm>
        </p:grpSpPr>
        <p:sp>
          <p:nvSpPr>
            <p:cNvPr id="32774" name="Rectangle 1029">
              <a:extLst>
                <a:ext uri="{FF2B5EF4-FFF2-40B4-BE49-F238E27FC236}">
                  <a16:creationId xmlns:a16="http://schemas.microsoft.com/office/drawing/2014/main" id="{E08A8786-BC86-4D4F-9FC5-6DADD66FB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0" y="1752600"/>
              <a:ext cx="3657600" cy="91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2775" name="Rectangle 1030">
              <a:extLst>
                <a:ext uri="{FF2B5EF4-FFF2-40B4-BE49-F238E27FC236}">
                  <a16:creationId xmlns:a16="http://schemas.microsoft.com/office/drawing/2014/main" id="{9EC4DCFF-C64A-43F9-B5FC-32F1FD165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0" y="2667000"/>
              <a:ext cx="3657600" cy="91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2776" name="Rectangle 1031">
              <a:extLst>
                <a:ext uri="{FF2B5EF4-FFF2-40B4-BE49-F238E27FC236}">
                  <a16:creationId xmlns:a16="http://schemas.microsoft.com/office/drawing/2014/main" id="{8B366336-9240-4DD8-B74D-94ED95C61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0" y="3581400"/>
              <a:ext cx="3657600" cy="91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2777" name="Rectangle 1033">
              <a:extLst>
                <a:ext uri="{FF2B5EF4-FFF2-40B4-BE49-F238E27FC236}">
                  <a16:creationId xmlns:a16="http://schemas.microsoft.com/office/drawing/2014/main" id="{78A78C5D-BAD5-445E-A0EB-6C6134545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0" y="1752600"/>
              <a:ext cx="3657600" cy="91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ClassName</a:t>
              </a:r>
            </a:p>
          </p:txBody>
        </p:sp>
        <p:sp>
          <p:nvSpPr>
            <p:cNvPr id="32778" name="Rectangle 1034">
              <a:extLst>
                <a:ext uri="{FF2B5EF4-FFF2-40B4-BE49-F238E27FC236}">
                  <a16:creationId xmlns:a16="http://schemas.microsoft.com/office/drawing/2014/main" id="{64B6FB5F-8268-4F28-8768-F185A69D7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0" y="2667000"/>
              <a:ext cx="3657600" cy="91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- Attribute1 : int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- Attribute2 : String</a:t>
              </a:r>
            </a:p>
          </p:txBody>
        </p:sp>
        <p:sp>
          <p:nvSpPr>
            <p:cNvPr id="32779" name="Rectangle 1035">
              <a:extLst>
                <a:ext uri="{FF2B5EF4-FFF2-40B4-BE49-F238E27FC236}">
                  <a16:creationId xmlns:a16="http://schemas.microsoft.com/office/drawing/2014/main" id="{719FE210-C304-4C5B-A7B8-458C6C933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0" y="3581400"/>
              <a:ext cx="3657600" cy="91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+ Operation1() : int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+ Operation2(int) : void</a:t>
              </a:r>
            </a:p>
          </p:txBody>
        </p:sp>
      </p:grpSp>
      <p:sp>
        <p:nvSpPr>
          <p:cNvPr id="32772" name="TextBox 1">
            <a:extLst>
              <a:ext uri="{FF2B5EF4-FFF2-40B4-BE49-F238E27FC236}">
                <a16:creationId xmlns:a16="http://schemas.microsoft.com/office/drawing/2014/main" id="{9F0F57EE-A901-4236-8592-FB5718FCC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8" y="2743200"/>
            <a:ext cx="1295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-  private</a:t>
            </a:r>
          </a:p>
        </p:txBody>
      </p:sp>
      <p:sp>
        <p:nvSpPr>
          <p:cNvPr id="32773" name="TextBox 12">
            <a:extLst>
              <a:ext uri="{FF2B5EF4-FFF2-40B4-BE49-F238E27FC236}">
                <a16:creationId xmlns:a16="http://schemas.microsoft.com/office/drawing/2014/main" id="{C1C33C49-5DB9-4A42-9799-791B8E9ED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3" y="3195638"/>
            <a:ext cx="12811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+  public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E31AAE3B-8791-4D58-B048-DCF7A560752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Person Class Diagram</a:t>
            </a:r>
          </a:p>
        </p:txBody>
      </p:sp>
      <p:sp>
        <p:nvSpPr>
          <p:cNvPr id="33794" name="Date Placeholder 3">
            <a:extLst>
              <a:ext uri="{FF2B5EF4-FFF2-40B4-BE49-F238E27FC236}">
                <a16:creationId xmlns:a16="http://schemas.microsoft.com/office/drawing/2014/main" id="{EDE95EAF-5147-4FCF-B5D2-56EFB20DB384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9/7/2015</a:t>
            </a:r>
          </a:p>
        </p:txBody>
      </p:sp>
      <p:grpSp>
        <p:nvGrpSpPr>
          <p:cNvPr id="33795" name="Group 3">
            <a:extLst>
              <a:ext uri="{FF2B5EF4-FFF2-40B4-BE49-F238E27FC236}">
                <a16:creationId xmlns:a16="http://schemas.microsoft.com/office/drawing/2014/main" id="{4CBC8FC9-AFCB-413A-AF3D-B2C79B3F88C4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4114800"/>
            <a:ext cx="2298700" cy="1676400"/>
            <a:chOff x="1117600" y="2057400"/>
            <a:chExt cx="2298700" cy="2438400"/>
          </a:xfrm>
        </p:grpSpPr>
        <p:sp>
          <p:nvSpPr>
            <p:cNvPr id="33810" name="Rectangle 1029">
              <a:extLst>
                <a:ext uri="{FF2B5EF4-FFF2-40B4-BE49-F238E27FC236}">
                  <a16:creationId xmlns:a16="http://schemas.microsoft.com/office/drawing/2014/main" id="{4463039C-2310-4C16-BD5A-B698BDC28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600" y="2057400"/>
              <a:ext cx="2298700" cy="5334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Employee</a:t>
              </a:r>
            </a:p>
          </p:txBody>
        </p:sp>
        <p:sp>
          <p:nvSpPr>
            <p:cNvPr id="33811" name="Rectangle 1030">
              <a:extLst>
                <a:ext uri="{FF2B5EF4-FFF2-40B4-BE49-F238E27FC236}">
                  <a16:creationId xmlns:a16="http://schemas.microsoft.com/office/drawing/2014/main" id="{9FEB947F-1CE1-45AC-8441-31E29D3DB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600" y="2590801"/>
              <a:ext cx="2298700" cy="5333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- hours: int</a:t>
              </a:r>
            </a:p>
          </p:txBody>
        </p:sp>
        <p:sp>
          <p:nvSpPr>
            <p:cNvPr id="33812" name="Rectangle 1033">
              <a:extLst>
                <a:ext uri="{FF2B5EF4-FFF2-40B4-BE49-F238E27FC236}">
                  <a16:creationId xmlns:a16="http://schemas.microsoft.com/office/drawing/2014/main" id="{35619682-C080-4E3D-8472-99EFDDC78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300" y="3124200"/>
              <a:ext cx="2286000" cy="1371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+ setHours(int) : void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+ getHours() : int</a:t>
              </a:r>
            </a:p>
          </p:txBody>
        </p:sp>
      </p:grpSp>
      <p:grpSp>
        <p:nvGrpSpPr>
          <p:cNvPr id="33796" name="Group 1">
            <a:extLst>
              <a:ext uri="{FF2B5EF4-FFF2-40B4-BE49-F238E27FC236}">
                <a16:creationId xmlns:a16="http://schemas.microsoft.com/office/drawing/2014/main" id="{D786ACC7-0C76-4B67-991D-E60B2421C7FB}"/>
              </a:ext>
            </a:extLst>
          </p:cNvPr>
          <p:cNvGrpSpPr>
            <a:grpSpLocks/>
          </p:cNvGrpSpPr>
          <p:nvPr/>
        </p:nvGrpSpPr>
        <p:grpSpPr bwMode="auto">
          <a:xfrm>
            <a:off x="2654300" y="1295400"/>
            <a:ext cx="2298700" cy="1676400"/>
            <a:chOff x="5245100" y="2057400"/>
            <a:chExt cx="2298700" cy="2438400"/>
          </a:xfrm>
        </p:grpSpPr>
        <p:sp>
          <p:nvSpPr>
            <p:cNvPr id="33807" name="Rectangle 1031">
              <a:extLst>
                <a:ext uri="{FF2B5EF4-FFF2-40B4-BE49-F238E27FC236}">
                  <a16:creationId xmlns:a16="http://schemas.microsoft.com/office/drawing/2014/main" id="{AECC70BF-7FC8-478C-8414-AFDA1163E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2590801"/>
              <a:ext cx="2286000" cy="5333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- age : int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- name : String</a:t>
              </a:r>
            </a:p>
          </p:txBody>
        </p:sp>
        <p:sp>
          <p:nvSpPr>
            <p:cNvPr id="33808" name="Rectangle 1034">
              <a:extLst>
                <a:ext uri="{FF2B5EF4-FFF2-40B4-BE49-F238E27FC236}">
                  <a16:creationId xmlns:a16="http://schemas.microsoft.com/office/drawing/2014/main" id="{EE69BF80-1A69-4F0F-905A-695E64F4F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3124200"/>
              <a:ext cx="2286000" cy="1371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+ setAge(int) : void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+ getAge() : int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+ setName(String) : void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+ getName() : String</a:t>
              </a:r>
            </a:p>
          </p:txBody>
        </p:sp>
        <p:sp>
          <p:nvSpPr>
            <p:cNvPr id="33809" name="Rectangle 1035">
              <a:extLst>
                <a:ext uri="{FF2B5EF4-FFF2-40B4-BE49-F238E27FC236}">
                  <a16:creationId xmlns:a16="http://schemas.microsoft.com/office/drawing/2014/main" id="{E55C8773-CA78-46C3-9A79-C7ED9375A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100" y="2057400"/>
              <a:ext cx="2298700" cy="5334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Person</a:t>
              </a:r>
            </a:p>
          </p:txBody>
        </p:sp>
      </p:grpSp>
      <p:grpSp>
        <p:nvGrpSpPr>
          <p:cNvPr id="33797" name="Group 9">
            <a:extLst>
              <a:ext uri="{FF2B5EF4-FFF2-40B4-BE49-F238E27FC236}">
                <a16:creationId xmlns:a16="http://schemas.microsoft.com/office/drawing/2014/main" id="{A662ACC5-7CB8-4372-B7A1-4D21658F6338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3048000"/>
            <a:ext cx="234950" cy="962025"/>
            <a:chOff x="3702050" y="3048000"/>
            <a:chExt cx="234950" cy="96202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EFE9C91-26E3-42F1-AB2D-9769596342A5}"/>
                </a:ext>
              </a:extLst>
            </p:cNvPr>
            <p:cNvCxnSpPr/>
            <p:nvPr/>
          </p:nvCxnSpPr>
          <p:spPr>
            <a:xfrm flipV="1">
              <a:off x="3803650" y="3171825"/>
              <a:ext cx="0" cy="838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B336A24-4404-4134-BC51-95F2FA829C22}"/>
                </a:ext>
              </a:extLst>
            </p:cNvPr>
            <p:cNvSpPr/>
            <p:nvPr/>
          </p:nvSpPr>
          <p:spPr>
            <a:xfrm>
              <a:off x="3702050" y="3048000"/>
              <a:ext cx="234950" cy="228600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</a:endParaRPr>
            </a:p>
          </p:txBody>
        </p:sp>
      </p:grpSp>
      <p:grpSp>
        <p:nvGrpSpPr>
          <p:cNvPr id="33798" name="Group 18">
            <a:extLst>
              <a:ext uri="{FF2B5EF4-FFF2-40B4-BE49-F238E27FC236}">
                <a16:creationId xmlns:a16="http://schemas.microsoft.com/office/drawing/2014/main" id="{9CB2E593-6F89-44D4-9A47-089D5CE70C7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3048000"/>
            <a:ext cx="234950" cy="962025"/>
            <a:chOff x="3702050" y="3048000"/>
            <a:chExt cx="234950" cy="96202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D1385A8-84F4-4BD2-ADB5-D29C71987827}"/>
                </a:ext>
              </a:extLst>
            </p:cNvPr>
            <p:cNvCxnSpPr/>
            <p:nvPr/>
          </p:nvCxnSpPr>
          <p:spPr>
            <a:xfrm flipV="1">
              <a:off x="3803650" y="3171825"/>
              <a:ext cx="0" cy="838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2559C75-F25B-4188-8641-2D43349F8F92}"/>
                </a:ext>
              </a:extLst>
            </p:cNvPr>
            <p:cNvSpPr/>
            <p:nvPr/>
          </p:nvSpPr>
          <p:spPr>
            <a:xfrm>
              <a:off x="3702050" y="3048000"/>
              <a:ext cx="234950" cy="228600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</a:endParaRPr>
            </a:p>
          </p:txBody>
        </p:sp>
      </p:grpSp>
      <p:grpSp>
        <p:nvGrpSpPr>
          <p:cNvPr id="33799" name="Group 21">
            <a:extLst>
              <a:ext uri="{FF2B5EF4-FFF2-40B4-BE49-F238E27FC236}">
                <a16:creationId xmlns:a16="http://schemas.microsoft.com/office/drawing/2014/main" id="{8A16945D-B51A-4088-A0F0-A55E30AA78B7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4114800"/>
            <a:ext cx="2298700" cy="1676400"/>
            <a:chOff x="1117600" y="2057400"/>
            <a:chExt cx="2298700" cy="2438400"/>
          </a:xfrm>
        </p:grpSpPr>
        <p:sp>
          <p:nvSpPr>
            <p:cNvPr id="33800" name="Rectangle 1029">
              <a:extLst>
                <a:ext uri="{FF2B5EF4-FFF2-40B4-BE49-F238E27FC236}">
                  <a16:creationId xmlns:a16="http://schemas.microsoft.com/office/drawing/2014/main" id="{FCB8BD79-DD8A-4EB8-8270-7D6412011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600" y="2057400"/>
              <a:ext cx="2298700" cy="5334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Student</a:t>
              </a:r>
            </a:p>
          </p:txBody>
        </p:sp>
        <p:sp>
          <p:nvSpPr>
            <p:cNvPr id="33801" name="Rectangle 1030">
              <a:extLst>
                <a:ext uri="{FF2B5EF4-FFF2-40B4-BE49-F238E27FC236}">
                  <a16:creationId xmlns:a16="http://schemas.microsoft.com/office/drawing/2014/main" id="{60926750-E912-4C47-972D-A37EEEC61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600" y="2590801"/>
              <a:ext cx="2298700" cy="5333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- grade : int</a:t>
              </a:r>
            </a:p>
          </p:txBody>
        </p:sp>
        <p:sp>
          <p:nvSpPr>
            <p:cNvPr id="33802" name="Rectangle 1033">
              <a:extLst>
                <a:ext uri="{FF2B5EF4-FFF2-40B4-BE49-F238E27FC236}">
                  <a16:creationId xmlns:a16="http://schemas.microsoft.com/office/drawing/2014/main" id="{D6826B49-F447-460D-96D0-B26518272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300" y="3124200"/>
              <a:ext cx="2286000" cy="1371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+ setGrade(int) : void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+ getGrade() : int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04569764-459F-4990-A638-D180328D99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075DB-DCD4-4DD8-9BBA-5E9530254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Gang of Four (</a:t>
            </a:r>
            <a:r>
              <a:rPr lang="en-US" err="1"/>
              <a:t>GoF</a:t>
            </a:r>
            <a:r>
              <a:rPr lang="en-US"/>
              <a:t>) Book</a:t>
            </a:r>
          </a:p>
          <a:p>
            <a:pPr>
              <a:defRPr/>
            </a:pPr>
            <a:endParaRPr lang="en-US"/>
          </a:p>
          <a:p>
            <a:pPr marL="0" indent="0">
              <a:buFontTx/>
              <a:buNone/>
              <a:defRPr/>
            </a:pPr>
            <a:r>
              <a:rPr lang="en-US" sz="3600"/>
              <a:t>Design Patterns</a:t>
            </a:r>
          </a:p>
          <a:p>
            <a:pPr marL="0" indent="0" algn="r">
              <a:buFontTx/>
              <a:buNone/>
              <a:defRPr/>
            </a:pPr>
            <a:r>
              <a:rPr lang="en-US" sz="2800"/>
              <a:t>Elements of Reusable Object-Oriented Software</a:t>
            </a:r>
            <a:r>
              <a:rPr lang="en-US"/>
              <a:t> </a:t>
            </a:r>
          </a:p>
          <a:p>
            <a:pPr marL="0" indent="0" algn="ctr">
              <a:buFontTx/>
              <a:buNone/>
              <a:defRPr/>
            </a:pPr>
            <a:r>
              <a:rPr lang="en-US" sz="2800"/>
              <a:t>by Erich Gamma, Richard Helm, Ralph Johnson John </a:t>
            </a:r>
            <a:r>
              <a:rPr lang="en-US" sz="2800" err="1"/>
              <a:t>Vlissides</a:t>
            </a:r>
            <a:r>
              <a:rPr lang="en-US"/>
              <a:t> </a:t>
            </a:r>
          </a:p>
          <a:p>
            <a:pPr marL="0" indent="0">
              <a:buFontTx/>
              <a:buNone/>
              <a:defRPr/>
            </a:pPr>
            <a:r>
              <a:rPr lang="en-US"/>
              <a:t>ISBN-10: </a:t>
            </a:r>
            <a:r>
              <a:rPr lang="is-IS"/>
              <a:t>0201633612</a:t>
            </a:r>
            <a:endParaRPr lang="en-US"/>
          </a:p>
          <a:p>
            <a:pPr marL="0" indent="0">
              <a:buFontTx/>
              <a:buNone/>
              <a:defRPr/>
            </a:pPr>
            <a:r>
              <a:rPr lang="en-US"/>
              <a:t>ISBN-13: </a:t>
            </a:r>
            <a:r>
              <a:rPr lang="is-IS"/>
              <a:t>9780201633610</a:t>
            </a:r>
            <a:endParaRPr lang="en-US"/>
          </a:p>
          <a:p>
            <a:pPr marL="514350" indent="-514350">
              <a:buFont typeface="+mj-lt"/>
              <a:buAutoNum type="arabicPeriod"/>
              <a:defRPr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EA42B-38E3-4C7F-B7A6-2A31506260F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5/11/2020</a:t>
            </a:r>
          </a:p>
        </p:txBody>
      </p:sp>
    </p:spTree>
    <p:extLst>
      <p:ext uri="{BB962C8B-B14F-4D97-AF65-F5344CB8AC3E}">
        <p14:creationId xmlns:p14="http://schemas.microsoft.com/office/powerpoint/2010/main" val="1762315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E55A7C3E-FE44-4DEF-8666-BC013463F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Creational Design Patterns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21FDE5A9-5109-4AD0-B88B-9D950837AB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/>
              </a:rPr>
              <a:t>Abstracts the instantiation (object creation) process</a:t>
            </a:r>
          </a:p>
          <a:p>
            <a:pPr lvl="1"/>
            <a:r>
              <a:rPr lang="en-US" altLang="en-US" dirty="0">
                <a:ea typeface="ＭＳ Ｐゴシック"/>
              </a:rPr>
              <a:t>Replaces class constructor</a:t>
            </a:r>
          </a:p>
          <a:p>
            <a:pPr lvl="1"/>
            <a:r>
              <a:rPr lang="en-US" altLang="en-US" dirty="0">
                <a:ea typeface="ＭＳ Ｐゴシック"/>
              </a:rPr>
              <a:t>Supports system independence from object creation, composition and representation details</a:t>
            </a:r>
          </a:p>
          <a:p>
            <a:r>
              <a:rPr lang="en-US" altLang="en-US" dirty="0">
                <a:ea typeface="ＭＳ Ｐゴシック"/>
              </a:rPr>
              <a:t>Inheritance and Object Composition</a:t>
            </a:r>
          </a:p>
          <a:p>
            <a:pPr lvl="1"/>
            <a:r>
              <a:rPr lang="en-US" altLang="en-US" dirty="0">
                <a:ea typeface="ＭＳ Ｐゴシック"/>
              </a:rPr>
              <a:t>Subclasses are instantiated</a:t>
            </a:r>
          </a:p>
          <a:p>
            <a:pPr lvl="1"/>
            <a:r>
              <a:rPr lang="en-US" altLang="en-US" dirty="0">
                <a:ea typeface="ＭＳ Ｐゴシック"/>
              </a:rPr>
              <a:t>New Objects are composed</a:t>
            </a:r>
          </a:p>
          <a:p>
            <a:pPr lvl="1"/>
            <a:endParaRPr lang="en-US" altLang="en-US" dirty="0">
              <a:ea typeface="ＭＳ Ｐゴシック"/>
            </a:endParaRPr>
          </a:p>
          <a:p>
            <a:r>
              <a:rPr lang="en-US" altLang="en-US" sz="2400" dirty="0">
                <a:ea typeface="ＭＳ Ｐゴシック"/>
              </a:rPr>
              <a:t>Gang of Four (</a:t>
            </a:r>
            <a:r>
              <a:rPr lang="en-US" altLang="en-US" sz="2400" dirty="0" err="1">
                <a:ea typeface="ＭＳ Ｐゴシック"/>
              </a:rPr>
              <a:t>GoF</a:t>
            </a:r>
            <a:r>
              <a:rPr lang="en-US" altLang="en-US" sz="2400" dirty="0">
                <a:ea typeface="ＭＳ Ｐゴシック"/>
              </a:rPr>
              <a:t>) Book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75F1C-7B51-476F-8044-52DBEA14104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5/11/2020</a:t>
            </a:r>
          </a:p>
        </p:txBody>
      </p:sp>
    </p:spTree>
    <p:extLst>
      <p:ext uri="{BB962C8B-B14F-4D97-AF65-F5344CB8AC3E}">
        <p14:creationId xmlns:p14="http://schemas.microsoft.com/office/powerpoint/2010/main" val="1611022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645F0128-F46B-4D65-A409-EFA858DA77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/>
              </a:rPr>
              <a:t>Prototype Design Pattern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C7368C07-F563-477E-829F-B42009A96A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/>
              </a:rPr>
              <a:t>Prototype Pattern is a Creational Pattern in </a:t>
            </a:r>
            <a:r>
              <a:rPr lang="en-US" altLang="en-US" err="1">
                <a:ea typeface="ＭＳ Ｐゴシック"/>
              </a:rPr>
              <a:t>GoF</a:t>
            </a:r>
            <a:r>
              <a:rPr lang="en-US" altLang="en-US">
                <a:ea typeface="ＭＳ Ｐゴシック"/>
              </a:rPr>
              <a:t> Design Patterns Book:</a:t>
            </a:r>
          </a:p>
          <a:p>
            <a:pPr lvl="1"/>
            <a:r>
              <a:rPr lang="en-US" altLang="en-US" b="1">
                <a:ea typeface="Times New Roman" panose="02020603050405020304" pitchFamily="18" charset="0"/>
              </a:rPr>
              <a:t>“Specify the kinds of objects to create using a prototypical instance and create new objects by copying this prototype."</a:t>
            </a:r>
          </a:p>
          <a:p>
            <a:r>
              <a:rPr lang="en-US" altLang="en-US">
                <a:ea typeface="ＭＳ Ｐゴシック"/>
              </a:rPr>
              <a:t>Uses object composition over subclassing</a:t>
            </a:r>
            <a:endParaRPr lang="en-US"/>
          </a:p>
          <a:p>
            <a:pPr lvl="1"/>
            <a:r>
              <a:rPr lang="en-US" altLang="en-US">
                <a:ea typeface="ＭＳ Ｐゴシック"/>
              </a:rPr>
              <a:t>Reduces overall number of classes</a:t>
            </a:r>
          </a:p>
          <a:p>
            <a:r>
              <a:rPr lang="en-US" altLang="en-US">
                <a:ea typeface="ＭＳ Ｐゴシック"/>
              </a:rPr>
              <a:t>Creation by Cloning</a:t>
            </a:r>
            <a:endParaRPr lang="en-US"/>
          </a:p>
          <a:p>
            <a:endParaRPr lang="en-US"/>
          </a:p>
          <a:p>
            <a:pPr lvl="1"/>
            <a:r>
              <a:rPr lang="en-US" altLang="en-US" sz="2000">
                <a:ea typeface="ＭＳ Ｐゴシック"/>
              </a:rPr>
              <a:t>Gang of Four (</a:t>
            </a:r>
            <a:r>
              <a:rPr lang="en-US" altLang="en-US" sz="2000" err="1">
                <a:ea typeface="ＭＳ Ｐゴシック"/>
              </a:rPr>
              <a:t>GoF</a:t>
            </a:r>
            <a:r>
              <a:rPr lang="en-US" altLang="en-US" sz="2000">
                <a:ea typeface="ＭＳ Ｐゴシック"/>
              </a:rPr>
              <a:t>) Book</a:t>
            </a:r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E2C8F-0199-43A3-98AF-2016CFC8D15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6/12/2020</a:t>
            </a:r>
          </a:p>
        </p:txBody>
      </p:sp>
    </p:spTree>
    <p:extLst>
      <p:ext uri="{BB962C8B-B14F-4D97-AF65-F5344CB8AC3E}">
        <p14:creationId xmlns:p14="http://schemas.microsoft.com/office/powerpoint/2010/main" val="413711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645F0128-F46B-4D65-A409-EFA858DA77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/>
              </a:rPr>
              <a:t>Prototype Design Pattern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C7368C07-F563-477E-829F-B42009A96A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/>
              </a:rPr>
              <a:t>Anatomy of a </a:t>
            </a:r>
            <a:r>
              <a:rPr lang="en-US">
                <a:ea typeface="ＭＳ Ｐゴシック"/>
              </a:rPr>
              <a:t>Design Pattern </a:t>
            </a:r>
            <a:endParaRPr lang="en-US"/>
          </a:p>
          <a:p>
            <a:pPr marL="971550" lvl="1" indent="-514350">
              <a:buAutoNum type="arabicPeriod"/>
            </a:pPr>
            <a:r>
              <a:rPr lang="en-US" altLang="en-US">
                <a:ea typeface="ＭＳ Ｐゴシック"/>
              </a:rPr>
              <a:t>Who (are): Constituent Components (parts)</a:t>
            </a:r>
            <a:endParaRPr lang="en-US"/>
          </a:p>
          <a:p>
            <a:pPr marL="971550" lvl="1" indent="-514350">
              <a:buAutoNum type="arabicPeriod"/>
            </a:pPr>
            <a:r>
              <a:rPr lang="en-US" altLang="en-US">
                <a:ea typeface="ＭＳ Ｐゴシック"/>
              </a:rPr>
              <a:t>What (happens): Operational</a:t>
            </a:r>
          </a:p>
          <a:p>
            <a:pPr marL="971550" lvl="1" indent="-514350">
              <a:buAutoNum type="arabicPeriod"/>
            </a:pPr>
            <a:r>
              <a:rPr lang="en-US" altLang="en-US">
                <a:ea typeface="ＭＳ Ｐゴシック"/>
              </a:rPr>
              <a:t>Where (useful): Scenarios</a:t>
            </a:r>
          </a:p>
          <a:p>
            <a:pPr marL="971550" lvl="1" indent="-514350">
              <a:buAutoNum type="arabicPeriod"/>
            </a:pPr>
            <a:r>
              <a:rPr lang="en-US" altLang="en-US">
                <a:ea typeface="ＭＳ Ｐゴシック"/>
              </a:rPr>
              <a:t>Why (design) Rationale</a:t>
            </a:r>
          </a:p>
          <a:p>
            <a:pPr marL="971550" lvl="1" indent="-514350">
              <a:buAutoNum type="arabicPeriod"/>
            </a:pPr>
            <a:r>
              <a:rPr lang="en-US" altLang="en-US"/>
              <a:t>When (used): Benefits</a:t>
            </a:r>
          </a:p>
          <a:p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E2C8F-0199-43A3-98AF-2016CFC8D15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6/12/2020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645F0128-F46B-4D65-A409-EFA858DA77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/>
              </a:rPr>
              <a:t>Prototype Design Pattern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C7368C07-F563-477E-829F-B42009A96A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71500" indent="-514350">
              <a:buFont typeface="Arial"/>
              <a:buChar char="•"/>
            </a:pPr>
            <a:r>
              <a:rPr lang="en-US" altLang="en-US" dirty="0">
                <a:ea typeface="ＭＳ Ｐゴシック"/>
              </a:rPr>
              <a:t>Who: </a:t>
            </a:r>
            <a:endParaRPr lang="en-US"/>
          </a:p>
          <a:p>
            <a:pPr marL="685800" lvl="1" indent="0">
              <a:buNone/>
            </a:pPr>
            <a:r>
              <a:rPr lang="en-US" altLang="en-US" sz="2000" i="1" dirty="0">
                <a:ea typeface="ＭＳ Ｐゴシック"/>
              </a:rPr>
              <a:t>Constituent components, roles or parts participating in the deployment and use of the Prototype pattern</a:t>
            </a:r>
            <a:endParaRPr lang="en-US" sz="2000" i="1">
              <a:ea typeface="ＭＳ Ｐゴシック" charset="0"/>
            </a:endParaRPr>
          </a:p>
          <a:p>
            <a:pPr marL="971550" lvl="1" indent="-514350">
              <a:buAutoNum type="arabicPeriod"/>
            </a:pPr>
            <a:r>
              <a:rPr lang="en-US" altLang="en-US" dirty="0">
                <a:ea typeface="ＭＳ Ｐゴシック"/>
              </a:rPr>
              <a:t>Client clones and uses a specific Prototype</a:t>
            </a:r>
            <a:endParaRPr lang="en-US">
              <a:ea typeface="ＭＳ Ｐゴシック"/>
            </a:endParaRPr>
          </a:p>
          <a:p>
            <a:pPr marL="1371600" lvl="2">
              <a:buFont typeface="Arial"/>
              <a:buChar char="•"/>
            </a:pPr>
            <a:r>
              <a:rPr lang="en-US" altLang="en-US" dirty="0">
                <a:ea typeface="ＭＳ Ｐゴシック"/>
              </a:rPr>
              <a:t>ONE Client subclass modified to use Prototypes</a:t>
            </a:r>
          </a:p>
          <a:p>
            <a:pPr marL="1371600" lvl="2">
              <a:buFont typeface="Arial"/>
              <a:buChar char="•"/>
            </a:pPr>
            <a:r>
              <a:rPr lang="en-US" altLang="en-US" dirty="0">
                <a:ea typeface="ＭＳ Ｐゴシック"/>
              </a:rPr>
              <a:t>Dynamic Run-time decision for object creation</a:t>
            </a:r>
            <a:endParaRPr lang="en-US"/>
          </a:p>
          <a:p>
            <a:pPr marL="971550" lvl="1" indent="-514350">
              <a:buAutoNum type="arabicPeriod"/>
            </a:pPr>
            <a:r>
              <a:rPr lang="en-US" altLang="en-US" dirty="0">
                <a:ea typeface="ＭＳ Ｐゴシック"/>
              </a:rPr>
              <a:t>Prototype API: clone() method</a:t>
            </a:r>
            <a:endParaRPr lang="en-US">
              <a:ea typeface="ＭＳ Ｐゴシック"/>
            </a:endParaRPr>
          </a:p>
          <a:p>
            <a:pPr marL="1371600" lvl="2">
              <a:buFont typeface="Arial"/>
              <a:buChar char="•"/>
            </a:pPr>
            <a:r>
              <a:rPr lang="en-US" altLang="en-US" dirty="0">
                <a:ea typeface="ＭＳ Ｐゴシック"/>
              </a:rPr>
              <a:t>Specifies clone() for prototype creation</a:t>
            </a:r>
          </a:p>
          <a:p>
            <a:pPr marL="971550" lvl="1" indent="-514350">
              <a:buFontTx/>
              <a:buAutoNum type="arabicPeriod"/>
            </a:pPr>
            <a:r>
              <a:rPr lang="en-US" altLang="en-US" dirty="0"/>
              <a:t>Prototype Implementation</a:t>
            </a:r>
          </a:p>
          <a:p>
            <a:pPr marL="1371600" lvl="2">
              <a:buFont typeface="Arial"/>
              <a:buChar char="•"/>
            </a:pPr>
            <a:r>
              <a:rPr lang="en-US" altLang="en-US" dirty="0"/>
              <a:t>Implements clone()</a:t>
            </a:r>
          </a:p>
          <a:p>
            <a:pPr marL="1371600" lvl="2">
              <a:buFont typeface="Arial"/>
            </a:pPr>
            <a:r>
              <a:rPr lang="en-US" altLang="en-US" dirty="0"/>
              <a:t>Uses unchanged Legacy class</a:t>
            </a:r>
          </a:p>
          <a:p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E2C8F-0199-43A3-98AF-2016CFC8D15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6/12/2020</a:t>
            </a:r>
          </a:p>
        </p:txBody>
      </p:sp>
    </p:spTree>
    <p:extLst>
      <p:ext uri="{BB962C8B-B14F-4D97-AF65-F5344CB8AC3E}">
        <p14:creationId xmlns:p14="http://schemas.microsoft.com/office/powerpoint/2010/main" val="2084651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645F0128-F46B-4D65-A409-EFA858DA77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/>
              </a:rPr>
              <a:t>Prototype Design Pattern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C7368C07-F563-477E-829F-B42009A96A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71500" indent="-514350">
              <a:buFont typeface="Arial"/>
              <a:buChar char="•"/>
            </a:pPr>
            <a:r>
              <a:rPr lang="en-US" altLang="en-US" dirty="0">
                <a:ea typeface="ＭＳ Ｐゴシック"/>
              </a:rPr>
              <a:t>What: </a:t>
            </a:r>
            <a:endParaRPr lang="en-US" dirty="0"/>
          </a:p>
          <a:p>
            <a:pPr marL="685800" lvl="1" indent="0">
              <a:buNone/>
            </a:pPr>
            <a:r>
              <a:rPr lang="en-US" altLang="en-US" sz="2000" i="1" dirty="0">
                <a:ea typeface="ＭＳ Ｐゴシック"/>
              </a:rPr>
              <a:t>A brief description of what happens with the use of the Prototype pattern</a:t>
            </a:r>
            <a:endParaRPr lang="en-US" sz="2000" i="1" dirty="0">
              <a:ea typeface="ＭＳ Ｐゴシック" charset="0"/>
            </a:endParaRPr>
          </a:p>
          <a:p>
            <a:pPr marL="971550" lvl="1" indent="-514350">
              <a:buAutoNum type="arabicPeriod"/>
            </a:pPr>
            <a:r>
              <a:rPr lang="en-US" dirty="0">
                <a:ea typeface="ＭＳ Ｐゴシック"/>
              </a:rPr>
              <a:t>Modified Client subclass clones a specific Prototype</a:t>
            </a:r>
            <a:endParaRPr lang="en-US" dirty="0">
              <a:ea typeface="+mn-lt"/>
              <a:cs typeface="+mn-lt"/>
            </a:endParaRPr>
          </a:p>
          <a:p>
            <a:pPr marL="1371600" lvl="2">
              <a:buFont typeface="Arial,Sans-Serif"/>
              <a:buChar char="•"/>
            </a:pPr>
            <a:r>
              <a:rPr lang="en-US" sz="2800" dirty="0">
                <a:ea typeface="ＭＳ Ｐゴシック"/>
              </a:rPr>
              <a:t>Dynamic Run-time decision for object creation</a:t>
            </a:r>
            <a:endParaRPr lang="en-US" sz="2800" dirty="0">
              <a:ea typeface="+mn-lt"/>
              <a:cs typeface="+mn-lt"/>
            </a:endParaRPr>
          </a:p>
          <a:p>
            <a:pPr marL="971550" lvl="1" indent="-514350">
              <a:buAutoNum type="arabicPeriod"/>
            </a:pPr>
            <a:r>
              <a:rPr lang="en-US" dirty="0">
                <a:ea typeface="ＭＳ Ｐゴシック"/>
              </a:rPr>
              <a:t>Client uses modified subclass, which now uses prototypes</a:t>
            </a:r>
            <a:endParaRPr lang="en-US" dirty="0">
              <a:ea typeface="+mn-lt"/>
              <a:cs typeface="+mn-lt"/>
            </a:endParaRPr>
          </a:p>
          <a:p>
            <a:pPr marL="1371600" lvl="2" indent="-514350">
              <a:buFont typeface="Arial,Sans-Serif"/>
              <a:buChar char="•"/>
            </a:pPr>
            <a:r>
              <a:rPr lang="en-US" sz="2800" dirty="0">
                <a:ea typeface="+mn-lt"/>
                <a:cs typeface="+mn-lt"/>
              </a:rPr>
              <a:t>Inter-operability while maintaining loose coupling</a:t>
            </a:r>
          </a:p>
          <a:p>
            <a:pPr marL="1371600" lvl="2" indent="-514350">
              <a:buFont typeface="Arial,Sans-Serif"/>
              <a:buChar char="•"/>
            </a:pPr>
            <a:endParaRPr lang="en-US">
              <a:ea typeface="ＭＳ Ｐゴシック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E2C8F-0199-43A3-98AF-2016CFC8D15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6/12/2020</a:t>
            </a:r>
          </a:p>
        </p:txBody>
      </p:sp>
    </p:spTree>
    <p:extLst>
      <p:ext uri="{BB962C8B-B14F-4D97-AF65-F5344CB8AC3E}">
        <p14:creationId xmlns:p14="http://schemas.microsoft.com/office/powerpoint/2010/main" val="1349300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645F0128-F46B-4D65-A409-EFA858DA77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/>
              </a:rPr>
              <a:t>Prototype Design Pattern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C7368C07-F563-477E-829F-B42009A96A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71500" indent="-514350">
              <a:buFont typeface="Arial"/>
              <a:buChar char="•"/>
            </a:pPr>
            <a:r>
              <a:rPr lang="en-US" altLang="en-US">
                <a:ea typeface="ＭＳ Ｐゴシック"/>
              </a:rPr>
              <a:t>Where: </a:t>
            </a:r>
            <a:endParaRPr lang="en-US"/>
          </a:p>
          <a:p>
            <a:pPr marL="685800" lvl="1" indent="0">
              <a:buNone/>
            </a:pPr>
            <a:r>
              <a:rPr lang="en-US" altLang="en-US" sz="2000" i="1">
                <a:ea typeface="ＭＳ Ｐゴシック"/>
              </a:rPr>
              <a:t>A list of suitable scenarios for the use of the Prototype pattern</a:t>
            </a:r>
            <a:endParaRPr lang="en-US" sz="2000" i="1">
              <a:ea typeface="ＭＳ Ｐゴシック" charset="0"/>
            </a:endParaRPr>
          </a:p>
          <a:p>
            <a:pPr marL="971550" lvl="1" indent="-514350">
              <a:buFont typeface="Arial"/>
              <a:buChar char="–"/>
            </a:pPr>
            <a:r>
              <a:rPr lang="en-US" altLang="en-US">
                <a:ea typeface="ＭＳ Ｐゴシック"/>
              </a:rPr>
              <a:t>In a Loosely coupled system where (1 or more of the following):</a:t>
            </a:r>
          </a:p>
          <a:p>
            <a:pPr marL="971550" lvl="1" indent="-514350">
              <a:buAutoNum type="arabicPeriod"/>
            </a:pPr>
            <a:r>
              <a:rPr lang="en-US" altLang="en-US">
                <a:ea typeface="ＭＳ Ｐゴシック"/>
              </a:rPr>
              <a:t>Run-Time configuration: created classes are specified dynamically at run-time.</a:t>
            </a:r>
            <a:endParaRPr lang="en-US"/>
          </a:p>
          <a:p>
            <a:pPr marL="971550" lvl="1" indent="-514350">
              <a:buAutoNum type="arabicPeriod"/>
            </a:pPr>
            <a:r>
              <a:rPr lang="en-US" altLang="en-US">
                <a:ea typeface="ＭＳ Ｐゴシック"/>
              </a:rPr>
              <a:t>Class Reduction: many sub-classes </a:t>
            </a:r>
            <a:r>
              <a:rPr lang="en-US">
                <a:ea typeface="ＭＳ Ｐゴシック"/>
              </a:rPr>
              <a:t>would otherwise be created </a:t>
            </a:r>
          </a:p>
          <a:p>
            <a:pPr marL="971550" lvl="1" indent="-514350">
              <a:buAutoNum type="arabicPeriod"/>
            </a:pPr>
            <a:r>
              <a:rPr lang="en-US" altLang="en-US">
                <a:ea typeface="ＭＳ Ｐゴシック"/>
              </a:rPr>
              <a:t>Object State: class instances have only a few variations (</a:t>
            </a:r>
            <a:r>
              <a:rPr lang="en-US">
                <a:ea typeface="ＭＳ Ｐゴシック"/>
              </a:rPr>
              <a:t>combinations) </a:t>
            </a:r>
            <a:r>
              <a:rPr lang="en-US" altLang="en-US">
                <a:ea typeface="ＭＳ Ｐゴシック"/>
              </a:rPr>
              <a:t>in state </a:t>
            </a:r>
            <a:endParaRPr lang="en-US">
              <a:ea typeface="ＭＳ Ｐゴシック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E2C8F-0199-43A3-98AF-2016CFC8D15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6/12/2020</a:t>
            </a:r>
          </a:p>
        </p:txBody>
      </p:sp>
    </p:spTree>
    <p:extLst>
      <p:ext uri="{BB962C8B-B14F-4D97-AF65-F5344CB8AC3E}">
        <p14:creationId xmlns:p14="http://schemas.microsoft.com/office/powerpoint/2010/main" val="3312451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645F0128-F46B-4D65-A409-EFA858DA77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/>
              </a:rPr>
              <a:t>Prototype Design Pattern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C7368C07-F563-477E-829F-B42009A96A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71500" indent="-514350">
              <a:buFont typeface="Arial"/>
              <a:buChar char="•"/>
            </a:pPr>
            <a:r>
              <a:rPr lang="en-US" altLang="en-US" dirty="0">
                <a:ea typeface="ＭＳ Ｐゴシック"/>
              </a:rPr>
              <a:t>Why: </a:t>
            </a:r>
            <a:endParaRPr lang="en-US"/>
          </a:p>
          <a:p>
            <a:pPr marL="685800" lvl="1" indent="0">
              <a:buNone/>
            </a:pPr>
            <a:r>
              <a:rPr lang="en-US" altLang="en-US" sz="2000" i="1" dirty="0">
                <a:ea typeface="ＭＳ Ｐゴシック"/>
              </a:rPr>
              <a:t>A brief description of rationale behind the design of the Prototype pattern</a:t>
            </a:r>
            <a:endParaRPr lang="en-US" sz="2000" i="1">
              <a:ea typeface="ＭＳ Ｐゴシック" charset="0"/>
            </a:endParaRPr>
          </a:p>
          <a:p>
            <a:pPr marL="971550" lvl="1" indent="-514350">
              <a:buAutoNum type="arabicPeriod"/>
            </a:pPr>
            <a:r>
              <a:rPr lang="en-US" altLang="en-US" dirty="0">
                <a:ea typeface="ＭＳ Ｐゴシック"/>
              </a:rPr>
              <a:t>Third party Client software need to work with non-client Legacy classes</a:t>
            </a:r>
          </a:p>
          <a:p>
            <a:pPr marL="1371600" lvl="2">
              <a:buFont typeface="Arial"/>
              <a:buChar char="•"/>
            </a:pPr>
            <a:r>
              <a:rPr lang="en-US" altLang="en-US" dirty="0">
                <a:ea typeface="ＭＳ Ｐゴシック"/>
              </a:rPr>
              <a:t>Run-time decision on which classes create objects</a:t>
            </a:r>
          </a:p>
          <a:p>
            <a:pPr marL="971550" lvl="1" indent="-514350">
              <a:buAutoNum type="arabicPeriod"/>
            </a:pPr>
            <a:r>
              <a:rPr lang="en-US" altLang="en-US" dirty="0">
                <a:ea typeface="ＭＳ Ｐゴシック"/>
              </a:rPr>
              <a:t>Client uses ONE modified Client sub-class</a:t>
            </a:r>
          </a:p>
          <a:p>
            <a:pPr marL="971550" lvl="1" indent="-514350">
              <a:buAutoNum type="arabicPeriod"/>
            </a:pPr>
            <a:r>
              <a:rPr lang="en-US" altLang="en-US" dirty="0">
                <a:ea typeface="ＭＳ Ｐゴシック"/>
              </a:rPr>
              <a:t>Modified Client sub-class clones and uses prototypes to hide and use Legacy classes</a:t>
            </a:r>
            <a:endParaRPr lang="en-US" dirty="0">
              <a:ea typeface="ＭＳ Ｐゴシック"/>
            </a:endParaRPr>
          </a:p>
          <a:p>
            <a:pPr marL="1485900" lvl="2" indent="-342900">
              <a:buFont typeface="Arial"/>
              <a:buChar char="•"/>
            </a:pPr>
            <a:r>
              <a:rPr lang="en-US" dirty="0">
                <a:ea typeface="ＭＳ Ｐゴシック"/>
              </a:rPr>
              <a:t>Modified Client subclass IS-A Client</a:t>
            </a:r>
            <a:endParaRPr lang="en-US" altLang="en-US" dirty="0">
              <a:ea typeface="ＭＳ Ｐゴシック"/>
            </a:endParaRPr>
          </a:p>
          <a:p>
            <a:pPr marL="1485900" lvl="2" indent="-342900">
              <a:buFont typeface="Arial"/>
              <a:buChar char="•"/>
            </a:pPr>
            <a:r>
              <a:rPr lang="en-US" dirty="0">
                <a:ea typeface="ＭＳ Ｐゴシック"/>
              </a:rPr>
              <a:t>Legacy Inter-operability AND loose coupling</a:t>
            </a:r>
            <a:endParaRPr lang="en-US" altLang="en-US" dirty="0">
              <a:ea typeface="ＭＳ Ｐゴシック"/>
            </a:endParaRPr>
          </a:p>
          <a:p>
            <a:pPr marL="1371600" lvl="2">
              <a:buAutoNum type="arabicPeriod"/>
            </a:pPr>
            <a:endParaRPr lang="en-US" altLang="en-US"/>
          </a:p>
          <a:p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E2C8F-0199-43A3-98AF-2016CFC8D15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6/12/2020</a:t>
            </a:r>
          </a:p>
        </p:txBody>
      </p:sp>
    </p:spTree>
    <p:extLst>
      <p:ext uri="{BB962C8B-B14F-4D97-AF65-F5344CB8AC3E}">
        <p14:creationId xmlns:p14="http://schemas.microsoft.com/office/powerpoint/2010/main" val="2614537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Date Placeholder 3">
            <a:extLst>
              <a:ext uri="{FF2B5EF4-FFF2-40B4-BE49-F238E27FC236}">
                <a16:creationId xmlns:a16="http://schemas.microsoft.com/office/drawing/2014/main" id="{D1328704-FFA1-46C9-ACFA-8DC2A03E35E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1/24/2020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98E40236-7219-4DB2-9A05-91B250DFCF5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/>
          <a:lstStyle/>
          <a:p>
            <a:pPr eaLnBrk="1" hangingPunct="1"/>
            <a:r>
              <a:rPr lang="en-US" altLang="en-US" sz="4000" dirty="0">
                <a:ea typeface="ＭＳ Ｐゴシック"/>
              </a:rPr>
              <a:t>Prototype Pattern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B88B49FE-16B2-4411-9BC4-6CA9FFA7084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r>
              <a:rPr lang="en-US" altLang="en-US" sz="3200">
                <a:ea typeface="ＭＳ Ｐゴシック" panose="020B0600070205080204" pitchFamily="34" charset="-128"/>
              </a:rPr>
              <a:t>Daniel Peters</a:t>
            </a:r>
          </a:p>
          <a:p>
            <a:pPr eaLnBrk="1" hangingPunct="1"/>
            <a:r>
              <a:rPr lang="en-US" altLang="en-US" sz="3200">
                <a:ea typeface="ＭＳ Ｐゴシック" panose="020B0600070205080204" pitchFamily="34" charset="-128"/>
                <a:hlinkClick r:id="rId2"/>
              </a:rPr>
              <a:t>d.peters@neu.edu</a:t>
            </a:r>
            <a:endParaRPr lang="en-US" altLang="en-US" sz="320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32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645F0128-F46B-4D65-A409-EFA858DA77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/>
              </a:rPr>
              <a:t>Prototype Design Pattern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C7368C07-F563-477E-829F-B42009A96A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71500" indent="-514350">
              <a:buFont typeface="Arial"/>
              <a:buChar char="•"/>
            </a:pPr>
            <a:r>
              <a:rPr lang="en-US" altLang="en-US">
                <a:ea typeface="ＭＳ Ｐゴシック"/>
              </a:rPr>
              <a:t>When: </a:t>
            </a:r>
            <a:endParaRPr lang="en-US"/>
          </a:p>
          <a:p>
            <a:pPr marL="685800" lvl="1" indent="0">
              <a:buNone/>
            </a:pPr>
            <a:r>
              <a:rPr lang="en-US" altLang="en-US" sz="2000" i="1">
                <a:ea typeface="ＭＳ Ｐゴシック"/>
              </a:rPr>
              <a:t>A brief description of the benefits obtained when using the Prototype pattern</a:t>
            </a:r>
            <a:endParaRPr lang="en-US" sz="2000" i="1">
              <a:ea typeface="ＭＳ Ｐゴシック" charset="0"/>
            </a:endParaRPr>
          </a:p>
          <a:p>
            <a:pPr marL="971550" lvl="1" indent="-514350">
              <a:buAutoNum type="arabicPeriod"/>
            </a:pPr>
            <a:r>
              <a:rPr lang="en-US" altLang="en-US">
                <a:ea typeface="ＭＳ Ｐゴシック"/>
              </a:rPr>
              <a:t>Abstraction: hides object creation</a:t>
            </a:r>
            <a:endParaRPr lang="en-US"/>
          </a:p>
          <a:p>
            <a:pPr marL="971550" lvl="1" indent="-514350">
              <a:buAutoNum type="arabicPeriod"/>
            </a:pPr>
            <a:r>
              <a:rPr lang="en-US" altLang="en-US">
                <a:ea typeface="ＭＳ Ｐゴシック"/>
              </a:rPr>
              <a:t>Interoperability: allows use of other classes without modification.</a:t>
            </a:r>
            <a:endParaRPr lang="en-US">
              <a:ea typeface="ＭＳ Ｐゴシック"/>
            </a:endParaRPr>
          </a:p>
          <a:p>
            <a:pPr marL="1371600" lvl="2" indent="-514350">
              <a:buFont typeface="Arial"/>
              <a:buChar char="•"/>
            </a:pPr>
            <a:r>
              <a:rPr lang="en-US">
                <a:ea typeface="ＭＳ Ｐゴシック"/>
              </a:rPr>
              <a:t>Inter-operability achieved while maintaining loose coupling</a:t>
            </a:r>
            <a:endParaRPr lang="en-US">
              <a:ea typeface="+mn-lt"/>
              <a:cs typeface="+mn-lt"/>
            </a:endParaRPr>
          </a:p>
          <a:p>
            <a:pPr marL="971550" lvl="1" indent="-514350">
              <a:buAutoNum type="arabicPeriod"/>
            </a:pPr>
            <a:r>
              <a:rPr lang="en-US">
                <a:ea typeface="ＭＳ Ｐゴシック"/>
              </a:rPr>
              <a:t>Dynamic run-time object creation</a:t>
            </a:r>
          </a:p>
          <a:p>
            <a:pPr marL="971550" lvl="1" indent="-514350">
              <a:buFontTx/>
              <a:buAutoNum type="arabicPeriod"/>
            </a:pPr>
            <a:r>
              <a:rPr lang="en-US">
                <a:ea typeface="ＭＳ Ｐゴシック"/>
              </a:rPr>
              <a:t>Create new objects by composition</a:t>
            </a:r>
          </a:p>
          <a:p>
            <a:pPr marL="1371600" lvl="2" indent="-514350">
              <a:buFont typeface="Arial"/>
              <a:buChar char="•"/>
            </a:pPr>
            <a:r>
              <a:rPr lang="en-US">
                <a:ea typeface="ＭＳ Ｐゴシック"/>
              </a:rPr>
              <a:t>Specifying object state</a:t>
            </a:r>
          </a:p>
          <a:p>
            <a:pPr marL="971550" lvl="1" indent="-514350">
              <a:buAutoNum type="arabicPeriod"/>
            </a:pPr>
            <a:endParaRPr lang="en-US" altLang="en-US">
              <a:ea typeface="ＭＳ Ｐゴシック"/>
            </a:endParaRPr>
          </a:p>
          <a:p>
            <a:pPr marL="1371600" lvl="2">
              <a:buAutoNum type="arabicPeriod"/>
            </a:pPr>
            <a:endParaRPr lang="en-US" altLang="en-US"/>
          </a:p>
          <a:p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E2C8F-0199-43A3-98AF-2016CFC8D15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6/12/2020</a:t>
            </a:r>
          </a:p>
        </p:txBody>
      </p:sp>
    </p:spTree>
    <p:extLst>
      <p:ext uri="{BB962C8B-B14F-4D97-AF65-F5344CB8AC3E}">
        <p14:creationId xmlns:p14="http://schemas.microsoft.com/office/powerpoint/2010/main" val="3542651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339D0BFE-B3EB-412B-AED8-B75D3916D40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/>
              </a:rPr>
              <a:t>Prototype Pattern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890D8283-C344-4E8F-BA0F-45B20FD77A5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/>
              </a:rPr>
              <a:t>Third party Client Tooling package has a </a:t>
            </a:r>
            <a:r>
              <a:rPr lang="en-US" dirty="0" err="1">
                <a:ea typeface="ＭＳ Ｐゴシック"/>
              </a:rPr>
              <a:t>Toolclass</a:t>
            </a:r>
            <a:r>
              <a:rPr lang="en-US" dirty="0">
                <a:ea typeface="ＭＳ Ｐゴシック"/>
              </a:rPr>
              <a:t> and subclasses derived from </a:t>
            </a:r>
            <a:r>
              <a:rPr lang="en-US" dirty="0" err="1">
                <a:ea typeface="ＭＳ Ｐゴシック"/>
              </a:rPr>
              <a:t>Toolclass</a:t>
            </a:r>
            <a:endParaRPr lang="en-US" dirty="0" err="1">
              <a:ea typeface="+mn-lt"/>
              <a:cs typeface="+mn-lt"/>
            </a:endParaRPr>
          </a:p>
          <a:p>
            <a:pPr>
              <a:defRPr/>
            </a:pPr>
            <a:r>
              <a:rPr lang="en-US" altLang="en-US" dirty="0">
                <a:ea typeface="ＭＳ Ｐゴシック"/>
              </a:rPr>
              <a:t>Required to use tooling package software, but with </a:t>
            </a:r>
            <a:r>
              <a:rPr lang="en-US" altLang="en-US" i="1" dirty="0">
                <a:ea typeface="ＭＳ Ｐゴシック"/>
              </a:rPr>
              <a:t>our</a:t>
            </a:r>
            <a:r>
              <a:rPr lang="en-US" altLang="en-US" dirty="0">
                <a:ea typeface="ＭＳ Ｐゴシック"/>
              </a:rPr>
              <a:t> non-client classes.</a:t>
            </a:r>
            <a:endParaRPr lang="en-US" altLang="en-US" dirty="0"/>
          </a:p>
          <a:p>
            <a:pPr>
              <a:defRPr/>
            </a:pPr>
            <a:r>
              <a:rPr lang="en-US" altLang="en-US" dirty="0">
                <a:ea typeface="ＭＳ Ｐゴシック"/>
              </a:rPr>
              <a:t>Modify ONE Client sub-class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defRPr/>
            </a:pPr>
            <a:r>
              <a:rPr lang="en-US" altLang="en-US" dirty="0">
                <a:ea typeface="ＭＳ Ｐゴシック"/>
              </a:rPr>
              <a:t>IS-A Client for use with Client Tooling package</a:t>
            </a:r>
          </a:p>
          <a:p>
            <a:pPr lvl="1">
              <a:defRPr/>
            </a:pPr>
            <a:r>
              <a:rPr lang="en-US" altLang="en-US" dirty="0">
                <a:ea typeface="ＭＳ Ｐゴシック"/>
              </a:rPr>
              <a:t>Parameterized for cloning and using Legacy prototypes with Client Tooling package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marL="514350" indent="-514350" eaLnBrk="1" hangingPunct="1">
              <a:buFont typeface="Times New Roman" panose="02020603050405020304" pitchFamily="18" charset="0"/>
              <a:buAutoNum type="arabicPeriod"/>
              <a:defRPr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Date Placeholder 3">
            <a:extLst>
              <a:ext uri="{FF2B5EF4-FFF2-40B4-BE49-F238E27FC236}">
                <a16:creationId xmlns:a16="http://schemas.microsoft.com/office/drawing/2014/main" id="{0301B6D6-0EB3-4ED9-B166-7A430C5A9D07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6/12/2020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339D0BFE-B3EB-412B-AED8-B75D3916D40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/>
              </a:rPr>
              <a:t>Prototype Pattern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890D8283-C344-4E8F-BA0F-45B20FD77A5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a typeface="ＭＳ Ｐゴシック"/>
              </a:rPr>
              <a:t>Use a Prototype:</a:t>
            </a:r>
          </a:p>
          <a:p>
            <a:pPr lvl="1" eaLnBrk="1" hangingPunct="1">
              <a:defRPr/>
            </a:pPr>
            <a:r>
              <a:rPr lang="en-US" altLang="en-US">
                <a:ea typeface="ＭＳ Ｐゴシック"/>
              </a:rPr>
              <a:t>Prototype: Clone ONE tooling subclass 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2">
              <a:defRPr/>
            </a:pPr>
            <a:r>
              <a:rPr lang="en-US" altLang="en-US">
                <a:ea typeface="ＭＳ Ｐゴシック"/>
              </a:rPr>
              <a:t>Avoids Subclassing which would require creating many subclasses</a:t>
            </a:r>
          </a:p>
          <a:p>
            <a:pPr lvl="2">
              <a:defRPr/>
            </a:pPr>
            <a:r>
              <a:rPr lang="en-US" altLang="en-US">
                <a:ea typeface="ＭＳ Ｐゴシック"/>
              </a:rPr>
              <a:t>Modify to initialize with one Prototype parameter</a:t>
            </a:r>
          </a:p>
          <a:p>
            <a:pPr lvl="2">
              <a:defRPr/>
            </a:pPr>
            <a:r>
              <a:rPr lang="en-US" altLang="en-US">
                <a:ea typeface="ＭＳ Ｐゴシック"/>
              </a:rPr>
              <a:t>Include a Clone my Prototype method</a:t>
            </a:r>
          </a:p>
          <a:p>
            <a:pPr>
              <a:defRPr/>
            </a:pPr>
            <a:r>
              <a:rPr lang="en-US" altLang="en-US">
                <a:ea typeface="ＭＳ Ｐゴシック"/>
              </a:rPr>
              <a:t>Use object composition:</a:t>
            </a:r>
            <a:endParaRPr lang="en-US"/>
          </a:p>
          <a:p>
            <a:pPr lvl="1">
              <a:defRPr/>
            </a:pPr>
            <a:r>
              <a:rPr lang="en-US" altLang="en-US">
                <a:ea typeface="ＭＳ Ｐゴシック"/>
              </a:rPr>
              <a:t>Initialize object with it's own specific Prototype</a:t>
            </a:r>
          </a:p>
          <a:p>
            <a:pPr lvl="1">
              <a:defRPr/>
            </a:pPr>
            <a:r>
              <a:rPr lang="en-US" altLang="en-US">
                <a:ea typeface="ＭＳ Ｐゴシック"/>
              </a:rPr>
              <a:t>Many objects each set with a unique Prototype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>
              <a:ea typeface="ＭＳ Ｐゴシック" panose="020B0600070205080204" pitchFamily="34" charset="-128"/>
            </a:endParaRPr>
          </a:p>
          <a:p>
            <a:pPr marL="514350" indent="-514350" eaLnBrk="1" hangingPunct="1">
              <a:buFont typeface="Times New Roman" panose="02020603050405020304" pitchFamily="18" charset="0"/>
              <a:buAutoNum type="arabicPeriod"/>
              <a:defRPr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Date Placeholder 3">
            <a:extLst>
              <a:ext uri="{FF2B5EF4-FFF2-40B4-BE49-F238E27FC236}">
                <a16:creationId xmlns:a16="http://schemas.microsoft.com/office/drawing/2014/main" id="{0301B6D6-0EB3-4ED9-B166-7A430C5A9D07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6/12/2020</a:t>
            </a:r>
          </a:p>
        </p:txBody>
      </p:sp>
    </p:spTree>
    <p:extLst>
      <p:ext uri="{BB962C8B-B14F-4D97-AF65-F5344CB8AC3E}">
        <p14:creationId xmlns:p14="http://schemas.microsoft.com/office/powerpoint/2010/main" val="3013416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216BD126-B65C-46BA-9C16-1CD8F3A9855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/>
              </a:rPr>
              <a:t>Prototype Pattern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368B6BAE-422E-4703-B4E6-91F6C8DA39A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a typeface="ＭＳ Ｐゴシック"/>
              </a:rPr>
              <a:t>Class reduction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1">
              <a:defRPr/>
            </a:pPr>
            <a:r>
              <a:rPr lang="en-US" altLang="en-US">
                <a:ea typeface="ＭＳ Ｐゴシック"/>
              </a:rPr>
              <a:t>No need to create a new Tooling Subclass for each of our own classes 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2">
              <a:defRPr/>
            </a:pPr>
            <a:r>
              <a:rPr lang="en-US" altLang="en-US">
                <a:ea typeface="ＭＳ Ｐゴシック"/>
              </a:rPr>
              <a:t>Only create One new Tooling Subclass as Prototype</a:t>
            </a:r>
          </a:p>
          <a:p>
            <a:pPr lvl="1">
              <a:defRPr/>
            </a:pPr>
            <a:r>
              <a:rPr lang="en-US" altLang="en-US">
                <a:ea typeface="ＭＳ Ｐゴシック"/>
              </a:rPr>
              <a:t>Tooling class can use Prototype because it Is-A Tooling subclass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2">
              <a:defRPr/>
            </a:pPr>
            <a:r>
              <a:rPr lang="en-US" altLang="en-US">
                <a:ea typeface="ＭＳ Ｐゴシック"/>
              </a:rPr>
              <a:t>New Tooling Subclass (Prototype) is parameterized to accept (as object instance data)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3">
              <a:defRPr/>
            </a:pPr>
            <a:r>
              <a:rPr lang="en-US" altLang="en-US">
                <a:ea typeface="ＭＳ Ｐゴシック"/>
              </a:rPr>
              <a:t>a Prototype object created from one of our own classes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3">
              <a:defRPr/>
            </a:pPr>
            <a:r>
              <a:rPr lang="en-US" altLang="en-US">
                <a:ea typeface="ＭＳ Ｐゴシック"/>
              </a:rPr>
              <a:t>a clone my prototype method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1">
              <a:defRPr/>
            </a:pPr>
            <a:endParaRPr lang="en-US" altLang="en-US">
              <a:ea typeface="ＭＳ Ｐゴシック" panose="020B0600070205080204" pitchFamily="34" charset="-128"/>
            </a:endParaRPr>
          </a:p>
          <a:p>
            <a:pPr lvl="1" eaLnBrk="1" hangingPunct="1">
              <a:defRPr/>
            </a:pPr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>
              <a:ea typeface="ＭＳ Ｐゴシック" panose="020B0600070205080204" pitchFamily="34" charset="-128"/>
            </a:endParaRPr>
          </a:p>
          <a:p>
            <a:pPr marL="514350" indent="-514350" eaLnBrk="1" hangingPunct="1">
              <a:buFont typeface="Times New Roman" panose="02020603050405020304" pitchFamily="18" charset="0"/>
              <a:buAutoNum type="arabicPeriod"/>
              <a:defRPr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7651" name="Date Placeholder 3">
            <a:extLst>
              <a:ext uri="{FF2B5EF4-FFF2-40B4-BE49-F238E27FC236}">
                <a16:creationId xmlns:a16="http://schemas.microsoft.com/office/drawing/2014/main" id="{B5E15135-A2C4-47E7-8990-69E426FF1F12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6/12/2020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216BD126-B65C-46BA-9C16-1CD8F3A9855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/>
              </a:rPr>
              <a:t>Prototype Pattern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368B6BAE-422E-4703-B4E6-91F6C8DA39A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a typeface="ＭＳ Ｐゴシック"/>
              </a:rPr>
              <a:t>One Prototype subclass</a:t>
            </a:r>
            <a:endParaRPr lang="en-US" dirty="0"/>
          </a:p>
          <a:p>
            <a:pPr lvl="1">
              <a:defRPr/>
            </a:pPr>
            <a:r>
              <a:rPr lang="en-US" altLang="en-US" dirty="0">
                <a:ea typeface="ＭＳ Ｐゴシック"/>
              </a:rPr>
              <a:t>IS-A 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2">
              <a:defRPr/>
            </a:pPr>
            <a:r>
              <a:rPr lang="en-US" altLang="en-US" dirty="0">
                <a:ea typeface="ＭＳ Ｐゴシック"/>
              </a:rPr>
              <a:t>Derived from Tooling Subclass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3">
              <a:defRPr/>
            </a:pPr>
            <a:r>
              <a:rPr lang="en-US" altLang="en-US" dirty="0">
                <a:ea typeface="ＭＳ Ｐゴシック"/>
              </a:rPr>
              <a:t>Inherits all Tooling capabilities and characteristics</a:t>
            </a:r>
          </a:p>
          <a:p>
            <a:pPr lvl="1">
              <a:defRPr/>
            </a:pPr>
            <a:r>
              <a:rPr lang="en-US" altLang="en-US" dirty="0">
                <a:ea typeface="ＭＳ Ｐゴシック"/>
              </a:rPr>
              <a:t>Has-A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2">
              <a:defRPr/>
            </a:pPr>
            <a:r>
              <a:rPr lang="en-US" altLang="en-US" dirty="0">
                <a:ea typeface="ＭＳ Ｐゴシック"/>
              </a:rPr>
              <a:t>Unique specific Prototype object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3">
              <a:defRPr/>
            </a:pPr>
            <a:r>
              <a:rPr lang="en-US" altLang="en-US" dirty="0">
                <a:ea typeface="ＭＳ Ｐゴシック"/>
              </a:rPr>
              <a:t>Instantiated from our own class</a:t>
            </a:r>
          </a:p>
          <a:p>
            <a:pPr lvl="2">
              <a:defRPr/>
            </a:pPr>
            <a:r>
              <a:rPr lang="en-US" altLang="en-US" dirty="0">
                <a:ea typeface="ＭＳ Ｐゴシック"/>
              </a:rPr>
              <a:t>Clone my prototype method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7651" name="Date Placeholder 3">
            <a:extLst>
              <a:ext uri="{FF2B5EF4-FFF2-40B4-BE49-F238E27FC236}">
                <a16:creationId xmlns:a16="http://schemas.microsoft.com/office/drawing/2014/main" id="{B5E15135-A2C4-47E7-8990-69E426FF1F12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6/12/2020</a:t>
            </a:r>
          </a:p>
        </p:txBody>
      </p:sp>
    </p:spTree>
    <p:extLst>
      <p:ext uri="{BB962C8B-B14F-4D97-AF65-F5344CB8AC3E}">
        <p14:creationId xmlns:p14="http://schemas.microsoft.com/office/powerpoint/2010/main" val="1645082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A3337A2E-DDA2-4997-8F2E-58A2D39FD5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/>
              </a:rPr>
              <a:t>Summary: Prototype Pattern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8674" name="Content Placeholder 2">
            <a:extLst>
              <a:ext uri="{FF2B5EF4-FFF2-40B4-BE49-F238E27FC236}">
                <a16:creationId xmlns:a16="http://schemas.microsoft.com/office/drawing/2014/main" id="{9CA872BC-6D6D-4533-8751-A0B93E3187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/>
              </a:rPr>
              <a:t>Creation by Cloning 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/>
              </a:rPr>
              <a:t>Creational Pattern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88F1F-96DC-4DE8-9661-61FF5745C01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6/12/2020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DFB6-B6B5-044F-2E4B-FC08AD625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Code-2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A8217-124E-FDB6-7595-839D63122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9/7/2015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515AFC-5FE8-E79C-1418-72C73B9A3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357312"/>
            <a:ext cx="7772400" cy="4371975"/>
          </a:xfrm>
        </p:spPr>
      </p:pic>
    </p:spTree>
    <p:extLst>
      <p:ext uri="{BB962C8B-B14F-4D97-AF65-F5344CB8AC3E}">
        <p14:creationId xmlns:p14="http://schemas.microsoft.com/office/powerpoint/2010/main" val="3861259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EA274-DDEB-DB78-0534-392F02889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Prototype Code-2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C7CE55-7350-EB82-E874-EBACC9D59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357312"/>
            <a:ext cx="7772400" cy="43719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457D1-6BB0-95EB-6314-0C3881B87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9/7/2015</a:t>
            </a:r>
          </a:p>
        </p:txBody>
      </p:sp>
    </p:spTree>
    <p:extLst>
      <p:ext uri="{BB962C8B-B14F-4D97-AF65-F5344CB8AC3E}">
        <p14:creationId xmlns:p14="http://schemas.microsoft.com/office/powerpoint/2010/main" val="2955845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89E6-8FC0-883F-C803-6E539F80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Code-2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68A3E-6967-6E32-AE85-2A962CCA0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9/7/2015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3EDD2A46-EC1A-0CAE-5340-7AE1C3A97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357312"/>
            <a:ext cx="7772400" cy="4371975"/>
          </a:xfrm>
        </p:spPr>
      </p:pic>
    </p:spTree>
    <p:extLst>
      <p:ext uri="{BB962C8B-B14F-4D97-AF65-F5344CB8AC3E}">
        <p14:creationId xmlns:p14="http://schemas.microsoft.com/office/powerpoint/2010/main" val="3157003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C5E74-1876-1581-B609-8429A4C7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Code-2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918244-FF66-006E-D7BF-435770F16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357312"/>
            <a:ext cx="7772400" cy="43719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493E9-7B19-023F-6584-9128AE2EA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9/7/2015</a:t>
            </a:r>
          </a:p>
        </p:txBody>
      </p:sp>
    </p:spTree>
    <p:extLst>
      <p:ext uri="{BB962C8B-B14F-4D97-AF65-F5344CB8AC3E}">
        <p14:creationId xmlns:p14="http://schemas.microsoft.com/office/powerpoint/2010/main" val="1709275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66A9CFDC-47CD-4F1F-84E3-22E9728843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B0F565ED-85F7-4E72-80A3-5C6BDEFD3B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/>
              </a:rPr>
              <a:t>Lecture</a:t>
            </a:r>
          </a:p>
          <a:p>
            <a:pPr marL="971550" lvl="1" indent="-514350" eaLnBrk="1" hangingPunct="1">
              <a:buFont typeface="Times New Roman" panose="02020603050405020304" pitchFamily="18" charset="0"/>
              <a:buAutoNum type="arabicPeriod"/>
            </a:pPr>
            <a:r>
              <a:rPr lang="en-US" altLang="en-US">
                <a:ea typeface="Times New Roman" panose="02020603050405020304" pitchFamily="18" charset="0"/>
              </a:rPr>
              <a:t>UML</a:t>
            </a:r>
          </a:p>
          <a:p>
            <a:pPr marL="971550" lvl="1" indent="-514350" eaLnBrk="1" hangingPunct="1">
              <a:buFont typeface="Times New Roman" panose="02020603050405020304" pitchFamily="18" charset="0"/>
              <a:buAutoNum type="arabicPeriod"/>
            </a:pPr>
            <a:r>
              <a:rPr lang="en-US" altLang="en-US">
                <a:ea typeface="Times New Roman" panose="02020603050405020304" pitchFamily="18" charset="0"/>
              </a:rPr>
              <a:t>Design Patterns: </a:t>
            </a:r>
          </a:p>
          <a:p>
            <a:pPr marL="1371600" lvl="2" indent="-342900">
              <a:buFont typeface="Arial"/>
              <a:buChar char="•"/>
            </a:pPr>
            <a:r>
              <a:rPr lang="en-US" altLang="en-US">
                <a:ea typeface="Times New Roman" panose="02020603050405020304" pitchFamily="18" charset="0"/>
              </a:rPr>
              <a:t>Gang of Four (GoF)</a:t>
            </a:r>
            <a:endParaRPr lang="en-US"/>
          </a:p>
          <a:p>
            <a:pPr marL="971550" lvl="1" indent="-514350" eaLnBrk="1" hangingPunct="1">
              <a:buFont typeface="Times New Roman" panose="02020603050405020304" pitchFamily="18" charset="0"/>
              <a:buAutoNum type="arabicPeriod"/>
            </a:pPr>
            <a:r>
              <a:rPr lang="en-US" altLang="en-US">
                <a:ea typeface="Times New Roman" panose="02020603050405020304" pitchFamily="18" charset="0"/>
              </a:rPr>
              <a:t>Prototype Pattern</a:t>
            </a:r>
          </a:p>
          <a:p>
            <a:pPr marL="971550" lvl="1" indent="-514350" eaLnBrk="1" hangingPunct="1">
              <a:buFont typeface="Times New Roman" panose="02020603050405020304" pitchFamily="18" charset="0"/>
              <a:buAutoNum type="arabicPeriod"/>
            </a:pPr>
            <a:endParaRPr lang="en-US" altLang="en-US">
              <a:ea typeface="Times New Roman" panose="02020603050405020304" pitchFamily="18" charset="0"/>
            </a:endParaRPr>
          </a:p>
          <a:p>
            <a:pPr marL="971550" lvl="1" indent="-514350" eaLnBrk="1" hangingPunct="1">
              <a:buFont typeface="Times New Roman" panose="02020603050405020304" pitchFamily="18" charset="0"/>
              <a:buAutoNum type="arabicPeriod"/>
            </a:pPr>
            <a:endParaRPr lang="en-US" altLang="en-US">
              <a:ea typeface="Times New Roman" panose="02020603050405020304" pitchFamily="18" charset="0"/>
            </a:endParaRPr>
          </a:p>
        </p:txBody>
      </p:sp>
      <p:sp>
        <p:nvSpPr>
          <p:cNvPr id="18435" name="Date Placeholder 3">
            <a:extLst>
              <a:ext uri="{FF2B5EF4-FFF2-40B4-BE49-F238E27FC236}">
                <a16:creationId xmlns:a16="http://schemas.microsoft.com/office/drawing/2014/main" id="{EF0E5307-F268-4E85-83CD-6022DE2E512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9/7/2015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CF41C-EC95-94F7-53FD-41E2AF3F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0E33D-968A-5EC8-EBDB-944F2C9C8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B5351-AB5B-BDB7-4CB3-090B4A50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9/7/2015</a:t>
            </a:r>
          </a:p>
        </p:txBody>
      </p:sp>
    </p:spTree>
    <p:extLst>
      <p:ext uri="{BB962C8B-B14F-4D97-AF65-F5344CB8AC3E}">
        <p14:creationId xmlns:p14="http://schemas.microsoft.com/office/powerpoint/2010/main" val="1053985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07A2D-A36A-8F75-4900-4818F2698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Code-1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48D471-8250-3D2A-3172-61B64799E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357312"/>
            <a:ext cx="7772400" cy="43719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F6A48-5817-8AE9-2099-0593DC00F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9/7/2015</a:t>
            </a:r>
          </a:p>
        </p:txBody>
      </p:sp>
    </p:spTree>
    <p:extLst>
      <p:ext uri="{BB962C8B-B14F-4D97-AF65-F5344CB8AC3E}">
        <p14:creationId xmlns:p14="http://schemas.microsoft.com/office/powerpoint/2010/main" val="3516315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6B7C0-C943-F1B0-AC6D-FA22BC59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Code-1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FB33A2-E19C-BF45-5909-B7792905A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357312"/>
            <a:ext cx="7772400" cy="43719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7C95-C20E-13B1-0948-04609CC6A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9/7/2015</a:t>
            </a:r>
          </a:p>
        </p:txBody>
      </p:sp>
    </p:spTree>
    <p:extLst>
      <p:ext uri="{BB962C8B-B14F-4D97-AF65-F5344CB8AC3E}">
        <p14:creationId xmlns:p14="http://schemas.microsoft.com/office/powerpoint/2010/main" val="4273185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1A906-A156-59D6-FC61-CA2F2B9E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Code-1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DC69C-182D-755A-7585-E29D06555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9/7/2015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72FBA3-91D7-6B8F-71FB-7B9563CD2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357312"/>
            <a:ext cx="7772400" cy="4371975"/>
          </a:xfrm>
        </p:spPr>
      </p:pic>
    </p:spTree>
    <p:extLst>
      <p:ext uri="{BB962C8B-B14F-4D97-AF65-F5344CB8AC3E}">
        <p14:creationId xmlns:p14="http://schemas.microsoft.com/office/powerpoint/2010/main" val="3881085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98E67-1108-05D0-5537-E310927B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Code-1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D0B2BB-6779-9634-8AD6-4F78FB39A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357312"/>
            <a:ext cx="7772400" cy="43719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4CCA9-78E8-235E-CA6B-75778BF6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9/7/2015</a:t>
            </a:r>
          </a:p>
        </p:txBody>
      </p:sp>
    </p:spTree>
    <p:extLst>
      <p:ext uri="{BB962C8B-B14F-4D97-AF65-F5344CB8AC3E}">
        <p14:creationId xmlns:p14="http://schemas.microsoft.com/office/powerpoint/2010/main" val="3181090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8949-430B-15DF-DAA5-18415A50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Code-1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423BFB-EC37-5B1C-DEB1-7C7B2FE8A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343025"/>
            <a:ext cx="7772400" cy="43719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A65B0-9DDB-4AC4-0769-99186E8FC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9/7/2015</a:t>
            </a:r>
          </a:p>
        </p:txBody>
      </p:sp>
    </p:spTree>
    <p:extLst>
      <p:ext uri="{BB962C8B-B14F-4D97-AF65-F5344CB8AC3E}">
        <p14:creationId xmlns:p14="http://schemas.microsoft.com/office/powerpoint/2010/main" val="1180936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F8186-1D2E-DD9B-BD11-2DA860E22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Code-1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D5FCC8-B312-6143-E766-134C066D1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357312"/>
            <a:ext cx="7772400" cy="43719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408FA-804F-A8DB-C200-69519906F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9/7/2015</a:t>
            </a:r>
          </a:p>
        </p:txBody>
      </p:sp>
    </p:spTree>
    <p:extLst>
      <p:ext uri="{BB962C8B-B14F-4D97-AF65-F5344CB8AC3E}">
        <p14:creationId xmlns:p14="http://schemas.microsoft.com/office/powerpoint/2010/main" val="3276121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78C9C-2B29-EF32-A2BC-275F2650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Code-1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7510AB-3E40-3385-72F6-E2786E06C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357312"/>
            <a:ext cx="7772400" cy="43719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238D4-C1E6-D1B2-D396-37776955B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9/7/2015</a:t>
            </a:r>
          </a:p>
        </p:txBody>
      </p:sp>
    </p:spTree>
    <p:extLst>
      <p:ext uri="{BB962C8B-B14F-4D97-AF65-F5344CB8AC3E}">
        <p14:creationId xmlns:p14="http://schemas.microsoft.com/office/powerpoint/2010/main" val="1090200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745B21-02E0-3D81-6069-6F9F7D713A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Prototype Code-3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FCA31-6C5A-FCBF-5D32-97A8D6C51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9/7/2015</a:t>
            </a:r>
          </a:p>
        </p:txBody>
      </p:sp>
    </p:spTree>
    <p:extLst>
      <p:ext uri="{BB962C8B-B14F-4D97-AF65-F5344CB8AC3E}">
        <p14:creationId xmlns:p14="http://schemas.microsoft.com/office/powerpoint/2010/main" val="3972439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AF596-1386-AE03-B1A6-CE278AF5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Code-3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B3AF6-0AB9-7AD7-8C00-752AF58DA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287D25-09C9-3756-7109-301913AC7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13CC89-42B1-6012-1B8C-A1F33474B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62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CAA9F9B9-57B6-42AB-9B9D-018E1F667EB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Relationships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A649FA6A-D482-4330-9320-3DA8580807F2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>
                <a:ea typeface="ＭＳ Ｐゴシック" panose="020B0600070205080204" pitchFamily="34" charset="-128"/>
              </a:rPr>
              <a:t>Association</a:t>
            </a:r>
          </a:p>
          <a:p>
            <a:pPr marL="914400" lvl="1" indent="-514350" eaLnBrk="1" hangingPunct="1">
              <a:defRPr/>
            </a:pPr>
            <a:r>
              <a:rPr lang="en-US" altLang="en-US">
                <a:ea typeface="Times New Roman" panose="02020603050405020304" pitchFamily="18" charset="0"/>
              </a:rPr>
              <a:t>Aggregation</a:t>
            </a:r>
          </a:p>
          <a:p>
            <a:pPr marL="1314450" lvl="2" indent="-514350" eaLnBrk="1" hangingPunct="1">
              <a:defRPr/>
            </a:pPr>
            <a:r>
              <a:rPr lang="en-US" altLang="en-US">
                <a:ea typeface="Times New Roman" panose="02020603050405020304" pitchFamily="18" charset="0"/>
              </a:rPr>
              <a:t>“Has-A”</a:t>
            </a:r>
          </a:p>
          <a:p>
            <a:pPr marL="914400" lvl="1" indent="-514350" eaLnBrk="1" hangingPunct="1">
              <a:defRPr/>
            </a:pPr>
            <a:r>
              <a:rPr lang="en-US" altLang="ja-JP">
                <a:ea typeface="ＭＳ Ｐゴシック" panose="020B0600070205080204" pitchFamily="34" charset="-128"/>
              </a:rPr>
              <a:t>Composition</a:t>
            </a:r>
          </a:p>
          <a:p>
            <a:pPr marL="1314450" lvl="2" indent="-514350" eaLnBrk="1" hangingPunct="1">
              <a:defRPr/>
            </a:pPr>
            <a:r>
              <a:rPr lang="en-US" altLang="en-US">
                <a:ea typeface="Times New Roman" panose="02020603050405020304" pitchFamily="18" charset="0"/>
              </a:rPr>
              <a:t>“Has-A”</a:t>
            </a:r>
            <a:endParaRPr lang="en-US" altLang="ja-JP"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r>
              <a:rPr lang="en-US" altLang="en-US">
                <a:ea typeface="ＭＳ Ｐゴシック" panose="020B0600070205080204" pitchFamily="34" charset="-128"/>
              </a:rPr>
              <a:t>Generalization</a:t>
            </a:r>
          </a:p>
          <a:p>
            <a:pPr marL="914400" lvl="1" indent="-514350" eaLnBrk="1" hangingPunct="1">
              <a:defRPr/>
            </a:pPr>
            <a:r>
              <a:rPr lang="en-US" altLang="en-US">
                <a:ea typeface="Times New Roman" panose="02020603050405020304" pitchFamily="18" charset="0"/>
              </a:rPr>
              <a:t>Inheritance</a:t>
            </a:r>
          </a:p>
          <a:p>
            <a:pPr marL="1314450" lvl="2" indent="-514350" eaLnBrk="1" hangingPunct="1">
              <a:defRPr/>
            </a:pPr>
            <a:r>
              <a:rPr lang="en-US" altLang="en-US">
                <a:ea typeface="Times New Roman" panose="02020603050405020304" pitchFamily="18" charset="0"/>
              </a:rPr>
              <a:t>“Is-A”</a:t>
            </a:r>
            <a:endParaRPr lang="en-US" altLang="ja-JP">
              <a:ea typeface="ＭＳ Ｐゴシック" panose="020B0600070205080204" pitchFamily="34" charset="-128"/>
            </a:endParaRPr>
          </a:p>
          <a:p>
            <a:pPr marL="514350" indent="-514350" eaLnBrk="1" hangingPunct="1">
              <a:defRPr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459" name="Date Placeholder 3">
            <a:extLst>
              <a:ext uri="{FF2B5EF4-FFF2-40B4-BE49-F238E27FC236}">
                <a16:creationId xmlns:a16="http://schemas.microsoft.com/office/drawing/2014/main" id="{689511E4-54A9-4BEE-9530-D961449111A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5/21/2020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1052E-9F1C-14CD-AB62-22FCD1F9E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64DA08-3837-6101-D7AE-6C4F87F78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357312"/>
            <a:ext cx="7772400" cy="43719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BB784-8230-0EF0-1A4E-140911A25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9/7/2015</a:t>
            </a:r>
          </a:p>
        </p:txBody>
      </p:sp>
    </p:spTree>
    <p:extLst>
      <p:ext uri="{BB962C8B-B14F-4D97-AF65-F5344CB8AC3E}">
        <p14:creationId xmlns:p14="http://schemas.microsoft.com/office/powerpoint/2010/main" val="166218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388F7-597A-748C-6052-3B977FDD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2E4D4-ECE5-E81F-CC2E-061260BC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9/7/2015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6C0AA2-674F-B73E-D7F8-CF696AAA6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357312"/>
            <a:ext cx="7772400" cy="4371975"/>
          </a:xfrm>
        </p:spPr>
      </p:pic>
    </p:spTree>
    <p:extLst>
      <p:ext uri="{BB962C8B-B14F-4D97-AF65-F5344CB8AC3E}">
        <p14:creationId xmlns:p14="http://schemas.microsoft.com/office/powerpoint/2010/main" val="4237004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C15A4-3D48-73BB-6858-C84BC57A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310CC3-FE38-CB7D-2CF6-FB45F0CFC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357312"/>
            <a:ext cx="7772400" cy="43719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A832D-D17F-5012-EE69-394A59FD4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9/7/2015</a:t>
            </a:r>
          </a:p>
        </p:txBody>
      </p:sp>
    </p:spTree>
    <p:extLst>
      <p:ext uri="{BB962C8B-B14F-4D97-AF65-F5344CB8AC3E}">
        <p14:creationId xmlns:p14="http://schemas.microsoft.com/office/powerpoint/2010/main" val="302424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11BAEFFF-AF44-4D8F-8286-55ADE29D548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Association Relationship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87F82449-E5CC-430E-B10F-C7144A41C8A8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>
                <a:ea typeface="ＭＳ Ｐゴシック" panose="020B0600070205080204" pitchFamily="34" charset="-128"/>
              </a:rPr>
              <a:t>Association: Has-A Relationship</a:t>
            </a:r>
          </a:p>
          <a:p>
            <a:pPr marL="914400" lvl="1" indent="-514350" eaLnBrk="1" hangingPunct="1">
              <a:defRPr/>
            </a:pPr>
            <a:r>
              <a:rPr lang="en-US" altLang="en-US">
                <a:ea typeface="Times New Roman" panose="02020603050405020304" pitchFamily="18" charset="0"/>
              </a:rPr>
              <a:t>Aggregation</a:t>
            </a:r>
          </a:p>
          <a:p>
            <a:pPr marL="1314450" lvl="2" indent="-514350" eaLnBrk="1" hangingPunct="1">
              <a:defRPr/>
            </a:pPr>
            <a:r>
              <a:rPr lang="en-US" altLang="en-US">
                <a:ea typeface="Times New Roman" panose="02020603050405020304" pitchFamily="18" charset="0"/>
              </a:rPr>
              <a:t>Weak association: linked but independent objects</a:t>
            </a:r>
          </a:p>
          <a:p>
            <a:pPr marL="1771650" lvl="3" indent="-514350" eaLnBrk="1" hangingPunct="1">
              <a:defRPr/>
            </a:pPr>
            <a:r>
              <a:rPr lang="en-US" altLang="en-US">
                <a:ea typeface="Times New Roman" panose="02020603050405020304" pitchFamily="18" charset="0"/>
              </a:rPr>
              <a:t>possessed object can survive after possessing object</a:t>
            </a:r>
          </a:p>
          <a:p>
            <a:pPr marL="1314450" lvl="2" indent="-514350" eaLnBrk="1" hangingPunct="1">
              <a:defRPr/>
            </a:pPr>
            <a:r>
              <a:rPr lang="en-US" altLang="en-US">
                <a:ea typeface="Times New Roman" panose="02020603050405020304" pitchFamily="18" charset="0"/>
              </a:rPr>
              <a:t>Line with open arrowhead outline</a:t>
            </a:r>
          </a:p>
          <a:p>
            <a:pPr marL="914400" lvl="1" indent="-514350" eaLnBrk="1" hangingPunct="1">
              <a:defRPr/>
            </a:pPr>
            <a:r>
              <a:rPr lang="en-US" altLang="ja-JP">
                <a:ea typeface="ＭＳ Ｐゴシック" panose="020B0600070205080204" pitchFamily="34" charset="-128"/>
              </a:rPr>
              <a:t>Composition</a:t>
            </a:r>
          </a:p>
          <a:p>
            <a:pPr marL="1314450" lvl="2" indent="-514350" eaLnBrk="1" hangingPunct="1">
              <a:defRPr/>
            </a:pPr>
            <a:r>
              <a:rPr lang="en-US" altLang="en-US">
                <a:ea typeface="Times New Roman" panose="02020603050405020304" pitchFamily="18" charset="0"/>
              </a:rPr>
              <a:t>Strong association: linked objects are dependent</a:t>
            </a:r>
          </a:p>
          <a:p>
            <a:pPr marL="1771650" lvl="3" indent="-514350" eaLnBrk="1" hangingPunct="1">
              <a:defRPr/>
            </a:pPr>
            <a:r>
              <a:rPr lang="en-US" altLang="en-US">
                <a:ea typeface="Times New Roman" panose="02020603050405020304" pitchFamily="18" charset="0"/>
              </a:rPr>
              <a:t>possessed object is destroyed along with possessing object</a:t>
            </a:r>
          </a:p>
          <a:p>
            <a:pPr marL="1314450" lvl="2" indent="-514350" eaLnBrk="1" hangingPunct="1">
              <a:defRPr/>
            </a:pPr>
            <a:r>
              <a:rPr lang="en-US" altLang="ja-JP">
                <a:ea typeface="ＭＳ Ｐゴシック" panose="020B0600070205080204" pitchFamily="34" charset="-128"/>
              </a:rPr>
              <a:t>Line with solid filled-in arrowhead</a:t>
            </a:r>
          </a:p>
          <a:p>
            <a:pPr marL="514350" indent="-514350" eaLnBrk="1" hangingPunct="1">
              <a:defRPr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483" name="Date Placeholder 3">
            <a:extLst>
              <a:ext uri="{FF2B5EF4-FFF2-40B4-BE49-F238E27FC236}">
                <a16:creationId xmlns:a16="http://schemas.microsoft.com/office/drawing/2014/main" id="{271B7ECF-69D9-4231-BBD9-1B74C3BEF36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5/21/2020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0FF02895-73C9-4E51-9CA8-FBE67341EB8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Aggregation Association Relationship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3D1D2BCF-C28F-4C4F-93FE-7F008E81B17F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>
                <a:ea typeface="+mn-ea"/>
              </a:rPr>
              <a:t>Weak Independent Aggregation Association</a:t>
            </a:r>
          </a:p>
          <a:p>
            <a:pPr marL="400050" lvl="1" indent="0" eaLnBrk="1" hangingPunct="1">
              <a:buFontTx/>
              <a:buNone/>
              <a:defRPr/>
            </a:pPr>
            <a:r>
              <a:rPr lang="en-US" altLang="en-US">
                <a:ea typeface="+mn-ea"/>
              </a:rPr>
              <a:t>Teacher                      Classroom</a:t>
            </a:r>
          </a:p>
          <a:p>
            <a:pPr marL="400050" lvl="1" indent="0" eaLnBrk="1" hangingPunct="1">
              <a:buFontTx/>
              <a:buNone/>
              <a:defRPr/>
            </a:pPr>
            <a:r>
              <a:rPr lang="en-US" altLang="en-US">
                <a:ea typeface="+mn-ea"/>
              </a:rPr>
              <a:t>Student                      School</a:t>
            </a:r>
          </a:p>
          <a:p>
            <a:pPr marL="400050" lvl="1" indent="0" eaLnBrk="1" hangingPunct="1">
              <a:buFontTx/>
              <a:buNone/>
              <a:defRPr/>
            </a:pPr>
            <a:r>
              <a:rPr lang="en-US" altLang="en-US">
                <a:ea typeface="+mn-ea"/>
              </a:rPr>
              <a:t>Driver                        Automobile</a:t>
            </a:r>
          </a:p>
          <a:p>
            <a:pPr marL="0" indent="0" eaLnBrk="1" hangingPunct="1">
              <a:buFontTx/>
              <a:buNone/>
              <a:defRPr/>
            </a:pPr>
            <a:endParaRPr lang="en-US" altLang="en-US">
              <a:ea typeface="+mn-ea"/>
            </a:endParaRPr>
          </a:p>
          <a:p>
            <a:pPr eaLnBrk="1" hangingPunct="1">
              <a:defRPr/>
            </a:pPr>
            <a:r>
              <a:rPr lang="en-US" altLang="en-US">
                <a:ea typeface="+mn-ea"/>
              </a:rPr>
              <a:t>Teachers can continue to exist without Classroom</a:t>
            </a:r>
          </a:p>
          <a:p>
            <a:pPr eaLnBrk="1" hangingPunct="1">
              <a:defRPr/>
            </a:pPr>
            <a:r>
              <a:rPr lang="en-US" altLang="en-US">
                <a:ea typeface="+mn-ea"/>
              </a:rPr>
              <a:t>Student existence independent of School</a:t>
            </a:r>
          </a:p>
          <a:p>
            <a:pPr eaLnBrk="1" hangingPunct="1">
              <a:defRPr/>
            </a:pPr>
            <a:r>
              <a:rPr lang="en-US" altLang="en-US">
                <a:ea typeface="+mn-ea"/>
              </a:rPr>
              <a:t>Driver can get another Automobile</a:t>
            </a:r>
          </a:p>
        </p:txBody>
      </p:sp>
      <p:sp>
        <p:nvSpPr>
          <p:cNvPr id="21507" name="Date Placeholder 3">
            <a:extLst>
              <a:ext uri="{FF2B5EF4-FFF2-40B4-BE49-F238E27FC236}">
                <a16:creationId xmlns:a16="http://schemas.microsoft.com/office/drawing/2014/main" id="{4697457C-DD0C-4F3B-A17E-5DED7478214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6/12/2020</a:t>
            </a:r>
          </a:p>
        </p:txBody>
      </p:sp>
      <p:grpSp>
        <p:nvGrpSpPr>
          <p:cNvPr id="21508" name="Group 2">
            <a:extLst>
              <a:ext uri="{FF2B5EF4-FFF2-40B4-BE49-F238E27FC236}">
                <a16:creationId xmlns:a16="http://schemas.microsoft.com/office/drawing/2014/main" id="{510F2B76-786D-4718-A668-D5348F70F401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1600200"/>
            <a:ext cx="1495425" cy="322263"/>
            <a:chOff x="2924175" y="4021138"/>
            <a:chExt cx="1495425" cy="322262"/>
          </a:xfrm>
        </p:grpSpPr>
        <p:grpSp>
          <p:nvGrpSpPr>
            <p:cNvPr id="21521" name="Group 24">
              <a:extLst>
                <a:ext uri="{FF2B5EF4-FFF2-40B4-BE49-F238E27FC236}">
                  <a16:creationId xmlns:a16="http://schemas.microsoft.com/office/drawing/2014/main" id="{71E0D37F-3813-4CCF-80DA-D530872C9F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4175" y="4021138"/>
              <a:ext cx="1371600" cy="246062"/>
              <a:chOff x="3124200" y="2209800"/>
              <a:chExt cx="1371600" cy="246221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C6FA8160-7A9A-478C-AA87-94957E28834B}"/>
                  </a:ext>
                </a:extLst>
              </p:cNvPr>
              <p:cNvCxnSpPr/>
              <p:nvPr/>
            </p:nvCxnSpPr>
            <p:spPr>
              <a:xfrm>
                <a:off x="3124200" y="2438547"/>
                <a:ext cx="12192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24" name="TextBox 26">
                <a:extLst>
                  <a:ext uri="{FF2B5EF4-FFF2-40B4-BE49-F238E27FC236}">
                    <a16:creationId xmlns:a16="http://schemas.microsoft.com/office/drawing/2014/main" id="{5C864DD2-C9C7-406F-B40C-ACEE8601C0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4200" y="2209800"/>
                <a:ext cx="4572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000"/>
                  <a:t>1..*</a:t>
                </a:r>
              </a:p>
            </p:txBody>
          </p:sp>
          <p:sp>
            <p:nvSpPr>
              <p:cNvPr id="21525" name="TextBox 27">
                <a:extLst>
                  <a:ext uri="{FF2B5EF4-FFF2-40B4-BE49-F238E27FC236}">
                    <a16:creationId xmlns:a16="http://schemas.microsoft.com/office/drawing/2014/main" id="{9CC36FCC-922C-4CBA-83E4-5DE3195C73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0" y="2209800"/>
                <a:ext cx="3048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000"/>
                  <a:t>1</a:t>
                </a:r>
              </a:p>
            </p:txBody>
          </p:sp>
        </p:grpSp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26842CFB-3B74-4BBE-AE3B-F2EB39128A1A}"/>
                </a:ext>
              </a:extLst>
            </p:cNvPr>
            <p:cNvSpPr/>
            <p:nvPr/>
          </p:nvSpPr>
          <p:spPr>
            <a:xfrm rot="5400000">
              <a:off x="4182269" y="4106069"/>
              <a:ext cx="228599" cy="246062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1509" name="Group 22">
            <a:extLst>
              <a:ext uri="{FF2B5EF4-FFF2-40B4-BE49-F238E27FC236}">
                <a16:creationId xmlns:a16="http://schemas.microsoft.com/office/drawing/2014/main" id="{EC9454DD-F84D-4B8D-BAD0-E2BA8C40D534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2116138"/>
            <a:ext cx="1495425" cy="322262"/>
            <a:chOff x="2924175" y="4021138"/>
            <a:chExt cx="1495425" cy="322262"/>
          </a:xfrm>
        </p:grpSpPr>
        <p:grpSp>
          <p:nvGrpSpPr>
            <p:cNvPr id="21516" name="Group 24">
              <a:extLst>
                <a:ext uri="{FF2B5EF4-FFF2-40B4-BE49-F238E27FC236}">
                  <a16:creationId xmlns:a16="http://schemas.microsoft.com/office/drawing/2014/main" id="{1C043D10-438D-4536-A4DC-7591430B57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4175" y="4021138"/>
              <a:ext cx="1371600" cy="246062"/>
              <a:chOff x="3124200" y="2209800"/>
              <a:chExt cx="1371600" cy="246221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6D8D84A-3DAF-4898-9D85-4B183E04E0AF}"/>
                  </a:ext>
                </a:extLst>
              </p:cNvPr>
              <p:cNvCxnSpPr/>
              <p:nvPr/>
            </p:nvCxnSpPr>
            <p:spPr>
              <a:xfrm>
                <a:off x="3124200" y="2438548"/>
                <a:ext cx="12192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19" name="TextBox 26">
                <a:extLst>
                  <a:ext uri="{FF2B5EF4-FFF2-40B4-BE49-F238E27FC236}">
                    <a16:creationId xmlns:a16="http://schemas.microsoft.com/office/drawing/2014/main" id="{31C06AD4-1927-481F-B0F1-CCA29ACA30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4200" y="2209800"/>
                <a:ext cx="4572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000"/>
                  <a:t>10..*</a:t>
                </a:r>
              </a:p>
            </p:txBody>
          </p:sp>
          <p:sp>
            <p:nvSpPr>
              <p:cNvPr id="21520" name="TextBox 27">
                <a:extLst>
                  <a:ext uri="{FF2B5EF4-FFF2-40B4-BE49-F238E27FC236}">
                    <a16:creationId xmlns:a16="http://schemas.microsoft.com/office/drawing/2014/main" id="{54146FBD-9DAB-4C8E-BF22-D5D049F692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0" y="2209800"/>
                <a:ext cx="3048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000"/>
                  <a:t>1</a:t>
                </a:r>
              </a:p>
            </p:txBody>
          </p:sp>
        </p:grp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AC3BDD55-50A5-4B60-B43B-1866B828C7D8}"/>
                </a:ext>
              </a:extLst>
            </p:cNvPr>
            <p:cNvSpPr/>
            <p:nvPr/>
          </p:nvSpPr>
          <p:spPr>
            <a:xfrm rot="5400000">
              <a:off x="4182269" y="4106069"/>
              <a:ext cx="228600" cy="246062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1510" name="Group 29">
            <a:extLst>
              <a:ext uri="{FF2B5EF4-FFF2-40B4-BE49-F238E27FC236}">
                <a16:creationId xmlns:a16="http://schemas.microsoft.com/office/drawing/2014/main" id="{F8A6DEE4-CFCF-4F43-B694-721E2B562616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2649538"/>
            <a:ext cx="1495425" cy="322262"/>
            <a:chOff x="2924175" y="4021138"/>
            <a:chExt cx="1495425" cy="322262"/>
          </a:xfrm>
        </p:grpSpPr>
        <p:grpSp>
          <p:nvGrpSpPr>
            <p:cNvPr id="21511" name="Group 24">
              <a:extLst>
                <a:ext uri="{FF2B5EF4-FFF2-40B4-BE49-F238E27FC236}">
                  <a16:creationId xmlns:a16="http://schemas.microsoft.com/office/drawing/2014/main" id="{B86E2BC7-D660-4742-ADC5-B920035BFE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4175" y="4021138"/>
              <a:ext cx="1371600" cy="246062"/>
              <a:chOff x="3124200" y="2209800"/>
              <a:chExt cx="1371600" cy="246221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4A36A13-584B-42A8-BD91-840D154365ED}"/>
                  </a:ext>
                </a:extLst>
              </p:cNvPr>
              <p:cNvCxnSpPr/>
              <p:nvPr/>
            </p:nvCxnSpPr>
            <p:spPr>
              <a:xfrm>
                <a:off x="3124200" y="2438548"/>
                <a:ext cx="12192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14" name="TextBox 26">
                <a:extLst>
                  <a:ext uri="{FF2B5EF4-FFF2-40B4-BE49-F238E27FC236}">
                    <a16:creationId xmlns:a16="http://schemas.microsoft.com/office/drawing/2014/main" id="{F2E132A8-4C8D-4E9E-AFBB-D773A0451D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4200" y="2209800"/>
                <a:ext cx="4572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000"/>
                  <a:t>1</a:t>
                </a:r>
              </a:p>
            </p:txBody>
          </p:sp>
          <p:sp>
            <p:nvSpPr>
              <p:cNvPr id="21515" name="TextBox 27">
                <a:extLst>
                  <a:ext uri="{FF2B5EF4-FFF2-40B4-BE49-F238E27FC236}">
                    <a16:creationId xmlns:a16="http://schemas.microsoft.com/office/drawing/2014/main" id="{22C5D218-2D8C-4F62-9405-E67A7E00BA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0" y="2209800"/>
                <a:ext cx="3048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000"/>
                  <a:t>1</a:t>
                </a:r>
              </a:p>
            </p:txBody>
          </p:sp>
        </p:grp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454C8170-CD70-48CD-8CDA-2E3281BDD26E}"/>
                </a:ext>
              </a:extLst>
            </p:cNvPr>
            <p:cNvSpPr/>
            <p:nvPr/>
          </p:nvSpPr>
          <p:spPr>
            <a:xfrm rot="5400000">
              <a:off x="4182269" y="4106069"/>
              <a:ext cx="228600" cy="246062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3B626F9C-507A-4996-9FC0-46AF7D45388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Composition Association Relationship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E3878CD3-7C23-46B5-9C98-A3CED0F7F3EA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>
                <a:ea typeface="+mn-ea"/>
              </a:rPr>
              <a:t>Strong Dependent Composition Association</a:t>
            </a:r>
          </a:p>
          <a:p>
            <a:pPr marL="400050" lvl="1" indent="0" eaLnBrk="1" hangingPunct="1">
              <a:buFontTx/>
              <a:buNone/>
              <a:defRPr/>
            </a:pPr>
            <a:r>
              <a:rPr lang="en-US" altLang="en-US">
                <a:ea typeface="+mn-ea"/>
              </a:rPr>
              <a:t>Eyes                            Body</a:t>
            </a:r>
          </a:p>
          <a:p>
            <a:pPr marL="400050" lvl="1" indent="0" eaLnBrk="1" hangingPunct="1">
              <a:buFontTx/>
              <a:buNone/>
              <a:defRPr/>
            </a:pPr>
            <a:r>
              <a:rPr lang="en-US" altLang="en-US">
                <a:ea typeface="+mn-ea"/>
              </a:rPr>
              <a:t>State                            Context</a:t>
            </a:r>
          </a:p>
          <a:p>
            <a:pPr marL="400050" lvl="1" indent="0" eaLnBrk="1" hangingPunct="1">
              <a:buFontTx/>
              <a:buNone/>
              <a:defRPr/>
            </a:pPr>
            <a:r>
              <a:rPr lang="en-US" altLang="en-US" err="1">
                <a:ea typeface="+mn-ea"/>
              </a:rPr>
              <a:t>AutoState</a:t>
            </a:r>
            <a:r>
              <a:rPr lang="en-US" altLang="en-US">
                <a:ea typeface="+mn-ea"/>
              </a:rPr>
              <a:t>                    Automobile</a:t>
            </a:r>
          </a:p>
          <a:p>
            <a:pPr marL="0" indent="0" eaLnBrk="1" hangingPunct="1">
              <a:buFontTx/>
              <a:buNone/>
              <a:defRPr/>
            </a:pPr>
            <a:endParaRPr lang="en-US" altLang="en-US">
              <a:ea typeface="+mn-ea"/>
            </a:endParaRPr>
          </a:p>
          <a:p>
            <a:pPr eaLnBrk="1" hangingPunct="1">
              <a:defRPr/>
            </a:pPr>
            <a:r>
              <a:rPr lang="en-US" altLang="en-US">
                <a:ea typeface="+mn-ea"/>
              </a:rPr>
              <a:t>The Automobile State (AutoState) is dependent on existence of the Automobile</a:t>
            </a:r>
          </a:p>
        </p:txBody>
      </p:sp>
      <p:sp>
        <p:nvSpPr>
          <p:cNvPr id="22531" name="Date Placeholder 3">
            <a:extLst>
              <a:ext uri="{FF2B5EF4-FFF2-40B4-BE49-F238E27FC236}">
                <a16:creationId xmlns:a16="http://schemas.microsoft.com/office/drawing/2014/main" id="{38541F7F-AB66-4343-9AA4-85D27AF5AF0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6/12/2020</a:t>
            </a:r>
          </a:p>
        </p:txBody>
      </p:sp>
      <p:grpSp>
        <p:nvGrpSpPr>
          <p:cNvPr id="22532" name="Group 1">
            <a:extLst>
              <a:ext uri="{FF2B5EF4-FFF2-40B4-BE49-F238E27FC236}">
                <a16:creationId xmlns:a16="http://schemas.microsoft.com/office/drawing/2014/main" id="{5BB299FE-BBC6-47CC-A22D-B4483D615FE4}"/>
              </a:ext>
            </a:extLst>
          </p:cNvPr>
          <p:cNvGrpSpPr>
            <a:grpSpLocks/>
          </p:cNvGrpSpPr>
          <p:nvPr/>
        </p:nvGrpSpPr>
        <p:grpSpPr bwMode="auto">
          <a:xfrm>
            <a:off x="2771775" y="1658938"/>
            <a:ext cx="1495425" cy="322262"/>
            <a:chOff x="2667000" y="3640138"/>
            <a:chExt cx="1495425" cy="322262"/>
          </a:xfrm>
        </p:grpSpPr>
        <p:grpSp>
          <p:nvGrpSpPr>
            <p:cNvPr id="22545" name="Group 24">
              <a:extLst>
                <a:ext uri="{FF2B5EF4-FFF2-40B4-BE49-F238E27FC236}">
                  <a16:creationId xmlns:a16="http://schemas.microsoft.com/office/drawing/2014/main" id="{230C2372-1203-4F89-8839-6B26B19C59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7000" y="3640138"/>
              <a:ext cx="1371600" cy="246062"/>
              <a:chOff x="3124200" y="2209800"/>
              <a:chExt cx="1371600" cy="246221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762777B-7D4A-4990-8A9E-1ABD9A4BDE88}"/>
                  </a:ext>
                </a:extLst>
              </p:cNvPr>
              <p:cNvCxnSpPr/>
              <p:nvPr/>
            </p:nvCxnSpPr>
            <p:spPr>
              <a:xfrm>
                <a:off x="3124200" y="2438548"/>
                <a:ext cx="12192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48" name="TextBox 26">
                <a:extLst>
                  <a:ext uri="{FF2B5EF4-FFF2-40B4-BE49-F238E27FC236}">
                    <a16:creationId xmlns:a16="http://schemas.microsoft.com/office/drawing/2014/main" id="{35102B02-85B1-4BA0-A853-7809C07775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4200" y="2209800"/>
                <a:ext cx="4572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000"/>
                  <a:t>2</a:t>
                </a:r>
              </a:p>
            </p:txBody>
          </p:sp>
          <p:sp>
            <p:nvSpPr>
              <p:cNvPr id="22549" name="TextBox 27">
                <a:extLst>
                  <a:ext uri="{FF2B5EF4-FFF2-40B4-BE49-F238E27FC236}">
                    <a16:creationId xmlns:a16="http://schemas.microsoft.com/office/drawing/2014/main" id="{C0B906D1-99E5-4A6D-83AB-9BC16CBB97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0" y="2209800"/>
                <a:ext cx="3048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000"/>
                  <a:t>1</a:t>
                </a:r>
              </a:p>
            </p:txBody>
          </p:sp>
        </p:grp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678B8178-A43E-48AA-81D6-1EDA148C5A4C}"/>
                </a:ext>
              </a:extLst>
            </p:cNvPr>
            <p:cNvSpPr/>
            <p:nvPr/>
          </p:nvSpPr>
          <p:spPr>
            <a:xfrm rot="5400000">
              <a:off x="3925094" y="3725069"/>
              <a:ext cx="228600" cy="24606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2533" name="Group 23">
            <a:extLst>
              <a:ext uri="{FF2B5EF4-FFF2-40B4-BE49-F238E27FC236}">
                <a16:creationId xmlns:a16="http://schemas.microsoft.com/office/drawing/2014/main" id="{8E5F8CAF-91C1-433C-8929-305D2BE6B8D6}"/>
              </a:ext>
            </a:extLst>
          </p:cNvPr>
          <p:cNvGrpSpPr>
            <a:grpSpLocks/>
          </p:cNvGrpSpPr>
          <p:nvPr/>
        </p:nvGrpSpPr>
        <p:grpSpPr bwMode="auto">
          <a:xfrm>
            <a:off x="2771775" y="2116138"/>
            <a:ext cx="1495425" cy="322262"/>
            <a:chOff x="2667000" y="3640138"/>
            <a:chExt cx="1495425" cy="322262"/>
          </a:xfrm>
        </p:grpSpPr>
        <p:grpSp>
          <p:nvGrpSpPr>
            <p:cNvPr id="22540" name="Group 24">
              <a:extLst>
                <a:ext uri="{FF2B5EF4-FFF2-40B4-BE49-F238E27FC236}">
                  <a16:creationId xmlns:a16="http://schemas.microsoft.com/office/drawing/2014/main" id="{704084DF-C71C-4068-BFCD-CDE1692C3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7000" y="3640138"/>
              <a:ext cx="1371600" cy="246062"/>
              <a:chOff x="3124200" y="2209800"/>
              <a:chExt cx="1371600" cy="246221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13DECDF-4ACC-40FE-A11C-DBE7AC311C88}"/>
                  </a:ext>
                </a:extLst>
              </p:cNvPr>
              <p:cNvCxnSpPr/>
              <p:nvPr/>
            </p:nvCxnSpPr>
            <p:spPr>
              <a:xfrm>
                <a:off x="3124200" y="2438548"/>
                <a:ext cx="12192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43" name="TextBox 26">
                <a:extLst>
                  <a:ext uri="{FF2B5EF4-FFF2-40B4-BE49-F238E27FC236}">
                    <a16:creationId xmlns:a16="http://schemas.microsoft.com/office/drawing/2014/main" id="{C8DC63C6-E509-44AF-A44C-17B4845B94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4200" y="2209800"/>
                <a:ext cx="4572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000"/>
                  <a:t>1</a:t>
                </a:r>
              </a:p>
            </p:txBody>
          </p:sp>
          <p:sp>
            <p:nvSpPr>
              <p:cNvPr id="22544" name="TextBox 27">
                <a:extLst>
                  <a:ext uri="{FF2B5EF4-FFF2-40B4-BE49-F238E27FC236}">
                    <a16:creationId xmlns:a16="http://schemas.microsoft.com/office/drawing/2014/main" id="{54D9E347-B01B-4D69-B035-33A0420870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0" y="2209800"/>
                <a:ext cx="3048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000"/>
                  <a:t>1</a:t>
                </a:r>
              </a:p>
            </p:txBody>
          </p:sp>
        </p:grp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CE6B53C9-A949-4C59-A4DC-91309E8DE982}"/>
                </a:ext>
              </a:extLst>
            </p:cNvPr>
            <p:cNvSpPr/>
            <p:nvPr/>
          </p:nvSpPr>
          <p:spPr>
            <a:xfrm rot="5400000">
              <a:off x="3925094" y="3725069"/>
              <a:ext cx="228600" cy="24606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2534" name="Group 30">
            <a:extLst>
              <a:ext uri="{FF2B5EF4-FFF2-40B4-BE49-F238E27FC236}">
                <a16:creationId xmlns:a16="http://schemas.microsoft.com/office/drawing/2014/main" id="{9F8F0D7A-8550-4679-A3D2-B3126C226AD0}"/>
              </a:ext>
            </a:extLst>
          </p:cNvPr>
          <p:cNvGrpSpPr>
            <a:grpSpLocks/>
          </p:cNvGrpSpPr>
          <p:nvPr/>
        </p:nvGrpSpPr>
        <p:grpSpPr bwMode="auto">
          <a:xfrm>
            <a:off x="2771775" y="2649538"/>
            <a:ext cx="1495425" cy="322262"/>
            <a:chOff x="2667000" y="3640138"/>
            <a:chExt cx="1495425" cy="322262"/>
          </a:xfrm>
        </p:grpSpPr>
        <p:grpSp>
          <p:nvGrpSpPr>
            <p:cNvPr id="22535" name="Group 31">
              <a:extLst>
                <a:ext uri="{FF2B5EF4-FFF2-40B4-BE49-F238E27FC236}">
                  <a16:creationId xmlns:a16="http://schemas.microsoft.com/office/drawing/2014/main" id="{B36B99A6-5975-4F99-A419-44B125EB54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7000" y="3640138"/>
              <a:ext cx="1371600" cy="246062"/>
              <a:chOff x="3124200" y="2209800"/>
              <a:chExt cx="1371600" cy="24622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43D3ACD-11EE-4855-AAA7-BDE86AA6AEB4}"/>
                  </a:ext>
                </a:extLst>
              </p:cNvPr>
              <p:cNvCxnSpPr/>
              <p:nvPr/>
            </p:nvCxnSpPr>
            <p:spPr>
              <a:xfrm>
                <a:off x="3124200" y="2438548"/>
                <a:ext cx="12192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38" name="TextBox 26">
                <a:extLst>
                  <a:ext uri="{FF2B5EF4-FFF2-40B4-BE49-F238E27FC236}">
                    <a16:creationId xmlns:a16="http://schemas.microsoft.com/office/drawing/2014/main" id="{8FB40E23-480D-482D-89E1-5DF5578499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4200" y="2209800"/>
                <a:ext cx="4572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000"/>
                  <a:t>1</a:t>
                </a:r>
              </a:p>
            </p:txBody>
          </p:sp>
          <p:sp>
            <p:nvSpPr>
              <p:cNvPr id="22539" name="TextBox 27">
                <a:extLst>
                  <a:ext uri="{FF2B5EF4-FFF2-40B4-BE49-F238E27FC236}">
                    <a16:creationId xmlns:a16="http://schemas.microsoft.com/office/drawing/2014/main" id="{9FB465B4-30ED-455F-B4B6-815B6A21B1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0" y="2209800"/>
                <a:ext cx="3048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000"/>
                  <a:t>1</a:t>
                </a:r>
              </a:p>
            </p:txBody>
          </p:sp>
        </p:grp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7FC6D237-F1D4-4A22-A0F1-ABEE23710ABD}"/>
                </a:ext>
              </a:extLst>
            </p:cNvPr>
            <p:cNvSpPr/>
            <p:nvPr/>
          </p:nvSpPr>
          <p:spPr>
            <a:xfrm rot="5400000">
              <a:off x="3925094" y="3725069"/>
              <a:ext cx="228600" cy="24606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FFE779AC-897E-41FB-8795-C4E6CA064DE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Relationships</a:t>
            </a: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3C52E663-00CF-4FE9-8E64-ABC2F5DFBD70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>
                <a:ea typeface="ＭＳ Ｐゴシック" panose="020B0600070205080204" pitchFamily="34" charset="-128"/>
              </a:rPr>
              <a:t>Generalization</a:t>
            </a:r>
          </a:p>
          <a:p>
            <a:pPr marL="800100" lvl="2" indent="0" eaLnBrk="1" hangingPunct="1">
              <a:buFontTx/>
              <a:buNone/>
              <a:defRPr/>
            </a:pPr>
            <a:endParaRPr lang="en-US" altLang="en-US">
              <a:ea typeface="Times New Roman" panose="02020603050405020304" pitchFamily="18" charset="0"/>
            </a:endParaRPr>
          </a:p>
          <a:p>
            <a:pPr marL="800100" lvl="2" indent="0" eaLnBrk="1" hangingPunct="1">
              <a:buFontTx/>
              <a:buNone/>
              <a:defRPr/>
            </a:pPr>
            <a:r>
              <a:rPr lang="en-US" altLang="en-US">
                <a:ea typeface="Times New Roman" panose="02020603050405020304" pitchFamily="18" charset="0"/>
              </a:rPr>
              <a:t>Parent</a:t>
            </a:r>
          </a:p>
          <a:p>
            <a:pPr marL="800100" lvl="2" indent="0" eaLnBrk="1" hangingPunct="1">
              <a:buFontTx/>
              <a:buNone/>
              <a:defRPr/>
            </a:pPr>
            <a:endParaRPr lang="en-US" altLang="en-US">
              <a:ea typeface="Times New Roman" panose="02020603050405020304" pitchFamily="18" charset="0"/>
            </a:endParaRPr>
          </a:p>
          <a:p>
            <a:pPr marL="800100" lvl="2" indent="0" eaLnBrk="1" hangingPunct="1">
              <a:buFontTx/>
              <a:buNone/>
              <a:defRPr/>
            </a:pPr>
            <a:endParaRPr lang="en-US" altLang="en-US">
              <a:ea typeface="Times New Roman" panose="02020603050405020304" pitchFamily="18" charset="0"/>
            </a:endParaRPr>
          </a:p>
          <a:p>
            <a:pPr marL="800100" lvl="2" indent="0" eaLnBrk="1" hangingPunct="1">
              <a:buFontTx/>
              <a:buNone/>
              <a:defRPr/>
            </a:pPr>
            <a:r>
              <a:rPr lang="en-US" altLang="en-US">
                <a:ea typeface="Times New Roman" panose="02020603050405020304" pitchFamily="18" charset="0"/>
              </a:rPr>
              <a:t>Child </a:t>
            </a:r>
          </a:p>
          <a:p>
            <a:pPr marL="514350" indent="-514350" eaLnBrk="1" hangingPunct="1">
              <a:buFont typeface="Times New Roman" panose="02020603050405020304" pitchFamily="18" charset="0"/>
              <a:buAutoNum type="arabicPeriod"/>
              <a:defRPr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3555" name="Date Placeholder 3">
            <a:extLst>
              <a:ext uri="{FF2B5EF4-FFF2-40B4-BE49-F238E27FC236}">
                <a16:creationId xmlns:a16="http://schemas.microsoft.com/office/drawing/2014/main" id="{55656F93-1A84-4998-A2AF-C0435971F88C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9/7/2015</a:t>
            </a:r>
          </a:p>
        </p:txBody>
      </p:sp>
      <p:grpSp>
        <p:nvGrpSpPr>
          <p:cNvPr id="23556" name="Group 14">
            <a:extLst>
              <a:ext uri="{FF2B5EF4-FFF2-40B4-BE49-F238E27FC236}">
                <a16:creationId xmlns:a16="http://schemas.microsoft.com/office/drawing/2014/main" id="{B25B6F0E-B99B-4EB8-B476-AAD514E42551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2362200"/>
            <a:ext cx="304800" cy="1066800"/>
            <a:chOff x="1905000" y="3124200"/>
            <a:chExt cx="152400" cy="6096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4C78AC6-D2C4-42AE-8EB7-9E865288B8D0}"/>
                </a:ext>
              </a:extLst>
            </p:cNvPr>
            <p:cNvCxnSpPr/>
            <p:nvPr/>
          </p:nvCxnSpPr>
          <p:spPr>
            <a:xfrm flipV="1">
              <a:off x="1981200" y="3276600"/>
              <a:ext cx="0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613F1A8C-67E1-4A47-AA69-06C2270955D0}"/>
                </a:ext>
              </a:extLst>
            </p:cNvPr>
            <p:cNvSpPr/>
            <p:nvPr/>
          </p:nvSpPr>
          <p:spPr>
            <a:xfrm>
              <a:off x="1905000" y="3124200"/>
              <a:ext cx="152400" cy="152400"/>
            </a:xfrm>
            <a:prstGeom prst="triangle">
              <a:avLst/>
            </a:prstGeom>
            <a:noFill/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54553576-B9E2-44D7-BA5B-56EDCE4E95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UML Class Diagram</a:t>
            </a:r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ED1F08C2-56D4-4EA1-8CB8-7E0EE1C96DBC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 marL="971550" lvl="1" indent="-514350" eaLnBrk="1" hangingPunct="1">
              <a:buFont typeface="Times New Roman" panose="02020603050405020304" pitchFamily="18" charset="0"/>
              <a:buAutoNum type="arabicPeriod"/>
            </a:pPr>
            <a:endParaRPr lang="en-US" altLang="en-US">
              <a:ea typeface="Times New Roman" panose="02020603050405020304" pitchFamily="18" charset="0"/>
            </a:endParaRPr>
          </a:p>
        </p:txBody>
      </p:sp>
      <p:sp>
        <p:nvSpPr>
          <p:cNvPr id="31747" name="Date Placeholder 3">
            <a:extLst>
              <a:ext uri="{FF2B5EF4-FFF2-40B4-BE49-F238E27FC236}">
                <a16:creationId xmlns:a16="http://schemas.microsoft.com/office/drawing/2014/main" id="{A6A79AB1-6AF6-47DD-9913-9F6CE1F6F7C5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9/7/2015</a:t>
            </a:r>
          </a:p>
        </p:txBody>
      </p:sp>
      <p:sp>
        <p:nvSpPr>
          <p:cNvPr id="31748" name="Rectangle 1029">
            <a:extLst>
              <a:ext uri="{FF2B5EF4-FFF2-40B4-BE49-F238E27FC236}">
                <a16:creationId xmlns:a16="http://schemas.microsoft.com/office/drawing/2014/main" id="{EAC94329-E973-4AF6-8109-04CB0292A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752600"/>
            <a:ext cx="36576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1749" name="Rectangle 1030">
            <a:extLst>
              <a:ext uri="{FF2B5EF4-FFF2-40B4-BE49-F238E27FC236}">
                <a16:creationId xmlns:a16="http://schemas.microsoft.com/office/drawing/2014/main" id="{A88486AA-C1E4-45FC-8D17-EC8933A81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667000"/>
            <a:ext cx="36576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1750" name="Rectangle 1031">
            <a:extLst>
              <a:ext uri="{FF2B5EF4-FFF2-40B4-BE49-F238E27FC236}">
                <a16:creationId xmlns:a16="http://schemas.microsoft.com/office/drawing/2014/main" id="{2531C46C-A25F-463F-950B-38F8975F1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581400"/>
            <a:ext cx="36576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1751" name="Rectangle 1033">
            <a:extLst>
              <a:ext uri="{FF2B5EF4-FFF2-40B4-BE49-F238E27FC236}">
                <a16:creationId xmlns:a16="http://schemas.microsoft.com/office/drawing/2014/main" id="{D864C4C3-26E6-4A89-A0F8-EED0E174B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752600"/>
            <a:ext cx="36576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Class</a:t>
            </a:r>
          </a:p>
        </p:txBody>
      </p:sp>
      <p:sp>
        <p:nvSpPr>
          <p:cNvPr id="31752" name="Rectangle 1034">
            <a:extLst>
              <a:ext uri="{FF2B5EF4-FFF2-40B4-BE49-F238E27FC236}">
                <a16:creationId xmlns:a16="http://schemas.microsoft.com/office/drawing/2014/main" id="{29B59A9C-9625-48F4-809F-4B87C40AE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667000"/>
            <a:ext cx="36576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Attributes</a:t>
            </a:r>
          </a:p>
        </p:txBody>
      </p:sp>
      <p:sp>
        <p:nvSpPr>
          <p:cNvPr id="31753" name="Rectangle 1035">
            <a:extLst>
              <a:ext uri="{FF2B5EF4-FFF2-40B4-BE49-F238E27FC236}">
                <a16:creationId xmlns:a16="http://schemas.microsoft.com/office/drawing/2014/main" id="{AB1C7E03-8E3C-45DB-828D-D1094615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581400"/>
            <a:ext cx="36576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Operations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1007</Words>
  <Application>Microsoft Office PowerPoint</Application>
  <PresentationFormat>On-screen Show (4:3)</PresentationFormat>
  <Paragraphs>262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Arial,Sans-Serif</vt:lpstr>
      <vt:lpstr>Calibri</vt:lpstr>
      <vt:lpstr>Times New Roman</vt:lpstr>
      <vt:lpstr>Default Design</vt:lpstr>
      <vt:lpstr>Default Design</vt:lpstr>
      <vt:lpstr>CSYE 7374</vt:lpstr>
      <vt:lpstr>Prototype Pattern</vt:lpstr>
      <vt:lpstr>PowerPoint Presentation</vt:lpstr>
      <vt:lpstr>Relationships</vt:lpstr>
      <vt:lpstr>Association Relationship</vt:lpstr>
      <vt:lpstr>Aggregation Association Relationship</vt:lpstr>
      <vt:lpstr>Composition Association Relationship</vt:lpstr>
      <vt:lpstr>Relationships</vt:lpstr>
      <vt:lpstr>UML Class Diagram</vt:lpstr>
      <vt:lpstr>UML Class Diagram</vt:lpstr>
      <vt:lpstr>Person Class Diagram</vt:lpstr>
      <vt:lpstr>Design Patterns</vt:lpstr>
      <vt:lpstr>Creational Design Patterns</vt:lpstr>
      <vt:lpstr>Prototype Design Pattern</vt:lpstr>
      <vt:lpstr>Prototype Design Pattern</vt:lpstr>
      <vt:lpstr>Prototype Design Pattern</vt:lpstr>
      <vt:lpstr>Prototype Design Pattern</vt:lpstr>
      <vt:lpstr>Prototype Design Pattern</vt:lpstr>
      <vt:lpstr>Prototype Design Pattern</vt:lpstr>
      <vt:lpstr>Prototype Design Pattern</vt:lpstr>
      <vt:lpstr>Prototype Pattern</vt:lpstr>
      <vt:lpstr>Prototype Pattern</vt:lpstr>
      <vt:lpstr>Prototype Pattern</vt:lpstr>
      <vt:lpstr>Prototype Pattern</vt:lpstr>
      <vt:lpstr>Summary: Prototype Pattern</vt:lpstr>
      <vt:lpstr>Prototype Code-2</vt:lpstr>
      <vt:lpstr>Prototype Code-2</vt:lpstr>
      <vt:lpstr>Prototype Code-2</vt:lpstr>
      <vt:lpstr>Prototype Code-2</vt:lpstr>
      <vt:lpstr>PowerPoint Presentation</vt:lpstr>
      <vt:lpstr>Prototype Code-1</vt:lpstr>
      <vt:lpstr>Prototype Code-1</vt:lpstr>
      <vt:lpstr>Prototype Code-1</vt:lpstr>
      <vt:lpstr>Prototype Code-1</vt:lpstr>
      <vt:lpstr>Prototype Code-1</vt:lpstr>
      <vt:lpstr>Prototype Code-1</vt:lpstr>
      <vt:lpstr>Prototype Code-1</vt:lpstr>
      <vt:lpstr>Prototype Code-3</vt:lpstr>
      <vt:lpstr>Prototype Code-3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CSYE 6200</dc:title>
  <dc:creator>Daniel Peters</dc:creator>
  <cp:lastModifiedBy>guna sekhar v</cp:lastModifiedBy>
  <cp:revision>131</cp:revision>
  <dcterms:created xsi:type="dcterms:W3CDTF">2015-09-07T17:59:09Z</dcterms:created>
  <dcterms:modified xsi:type="dcterms:W3CDTF">2022-08-10T15:42:21Z</dcterms:modified>
</cp:coreProperties>
</file>